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1423" r:id="rId4"/>
    <p:sldId id="263" r:id="rId5"/>
    <p:sldId id="1424" r:id="rId6"/>
    <p:sldId id="259" r:id="rId7"/>
    <p:sldId id="1426" r:id="rId8"/>
    <p:sldId id="1416" r:id="rId9"/>
    <p:sldId id="1407" r:id="rId10"/>
    <p:sldId id="1417" r:id="rId11"/>
    <p:sldId id="1419" r:id="rId12"/>
    <p:sldId id="1427" r:id="rId13"/>
    <p:sldId id="264" r:id="rId14"/>
    <p:sldId id="1391" r:id="rId15"/>
    <p:sldId id="1425" r:id="rId16"/>
    <p:sldId id="1420" r:id="rId17"/>
    <p:sldId id="1421" r:id="rId18"/>
    <p:sldId id="1422"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B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12"/>
    <p:restoredTop sz="87921"/>
  </p:normalViewPr>
  <p:slideViewPr>
    <p:cSldViewPr snapToGrid="0">
      <p:cViewPr varScale="1">
        <p:scale>
          <a:sx n="108" d="100"/>
          <a:sy n="108" d="100"/>
        </p:scale>
        <p:origin x="1280" y="192"/>
      </p:cViewPr>
      <p:guideLst/>
    </p:cSldViewPr>
  </p:slideViewPr>
  <p:notesTextViewPr>
    <p:cViewPr>
      <p:scale>
        <a:sx n="1" d="1"/>
        <a:sy n="1" d="1"/>
      </p:scale>
      <p:origin x="0" y="0"/>
    </p:cViewPr>
  </p:notesTextViewPr>
  <p:sorterViewPr>
    <p:cViewPr>
      <p:scale>
        <a:sx n="81" d="100"/>
        <a:sy n="8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70340-0CDC-2C4D-8AF7-AE8EC7921A58}"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04FC6-83DF-2D47-8506-B314339CFEA5}" type="slidenum">
              <a:rPr lang="en-US" smtClean="0"/>
              <a:t>‹#›</a:t>
            </a:fld>
            <a:endParaRPr lang="en-US"/>
          </a:p>
        </p:txBody>
      </p:sp>
    </p:spTree>
    <p:extLst>
      <p:ext uri="{BB962C8B-B14F-4D97-AF65-F5344CB8AC3E}">
        <p14:creationId xmlns:p14="http://schemas.microsoft.com/office/powerpoint/2010/main" val="67256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Sloping/undulating hydrogeologic layers can be represented using several different approaches: grid overlay, flexible meshes, vertically offset model layers</a:t>
            </a:r>
          </a:p>
          <a:p>
            <a:r>
              <a:rPr lang="en-US" dirty="0"/>
              <a:t>Vertically offset model layers violate CVFD requirements, and so we expect some loss of accuracy.  Also, in MODFLOW, vertical offsets are not included in the distance calculation between cell centers</a:t>
            </a:r>
          </a:p>
          <a:p>
            <a:r>
              <a:rPr lang="en-US" dirty="0"/>
              <a:t>XT3D is multi-point flux approximation designed to handle full 3D anisotropy, but it also improves the accuracy for grids that violate CVFD requirements</a:t>
            </a:r>
          </a:p>
          <a:p>
            <a:r>
              <a:rPr lang="en-US" dirty="0"/>
              <a:t>Example problem designed to test TPFA and MPFA for sloping layers.  We should expect MPFA to do well.</a:t>
            </a:r>
          </a:p>
          <a:p>
            <a:r>
              <a:rPr lang="en-US" dirty="0"/>
              <a:t>Results show both TPFA and MPFA are not great</a:t>
            </a:r>
          </a:p>
          <a:p>
            <a:r>
              <a:rPr lang="en-US" dirty="0"/>
              <a:t>Description of grids in MODFLOW 6: DIS and DISV are layered grids, but DISU has full flexibility</a:t>
            </a:r>
          </a:p>
          <a:p>
            <a:r>
              <a:rPr lang="en-US" dirty="0"/>
              <a:t>Maybe a grid that is fully connected can be used to improve the results?  Python script written to create a fully connected DISU grid from a DIS/DISV grid</a:t>
            </a:r>
          </a:p>
          <a:p>
            <a:r>
              <a:rPr lang="en-US" dirty="0"/>
              <a:t>Yes, TPFA and MPFA are both significantly improved with a fully connected grid.  Need at least 2 model layers.</a:t>
            </a:r>
          </a:p>
          <a:p>
            <a:endParaRPr lang="en-US" dirty="0"/>
          </a:p>
        </p:txBody>
      </p:sp>
      <p:sp>
        <p:nvSpPr>
          <p:cNvPr id="4" name="Slide Number Placeholder 3"/>
          <p:cNvSpPr>
            <a:spLocks noGrp="1"/>
          </p:cNvSpPr>
          <p:nvPr>
            <p:ph type="sldNum" sz="quarter" idx="5"/>
          </p:nvPr>
        </p:nvSpPr>
        <p:spPr/>
        <p:txBody>
          <a:bodyPr/>
          <a:lstStyle/>
          <a:p>
            <a:fld id="{8DE04FC6-83DF-2D47-8506-B314339CFEA5}" type="slidenum">
              <a:rPr lang="en-US" smtClean="0"/>
              <a:t>1</a:t>
            </a:fld>
            <a:endParaRPr lang="en-US"/>
          </a:p>
        </p:txBody>
      </p:sp>
    </p:spTree>
    <p:extLst>
      <p:ext uri="{BB962C8B-B14F-4D97-AF65-F5344CB8AC3E}">
        <p14:creationId xmlns:p14="http://schemas.microsoft.com/office/powerpoint/2010/main" val="24078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E04FC6-83DF-2D47-8506-B314339CFEA5}" type="slidenum">
              <a:rPr lang="en-US" smtClean="0"/>
              <a:t>3</a:t>
            </a:fld>
            <a:endParaRPr lang="en-US"/>
          </a:p>
        </p:txBody>
      </p:sp>
    </p:spTree>
    <p:extLst>
      <p:ext uri="{BB962C8B-B14F-4D97-AF65-F5344CB8AC3E}">
        <p14:creationId xmlns:p14="http://schemas.microsoft.com/office/powerpoint/2010/main" val="69550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has two different ways to calculate the flow between two cells: a two-point flux approximation (as shown on the left) or a multi-point flux approximation (as shown on the right).</a:t>
            </a:r>
          </a:p>
        </p:txBody>
      </p:sp>
      <p:sp>
        <p:nvSpPr>
          <p:cNvPr id="4" name="Slide Number Placeholder 3"/>
          <p:cNvSpPr>
            <a:spLocks noGrp="1"/>
          </p:cNvSpPr>
          <p:nvPr>
            <p:ph type="sldNum" sz="quarter" idx="5"/>
          </p:nvPr>
        </p:nvSpPr>
        <p:spPr/>
        <p:txBody>
          <a:bodyPr/>
          <a:lstStyle/>
          <a:p>
            <a:fld id="{C2E4511F-89AD-4F41-8904-318FB6FBD11F}" type="slidenum">
              <a:rPr lang="en-US" smtClean="0"/>
              <a:t>8</a:t>
            </a:fld>
            <a:endParaRPr lang="en-US"/>
          </a:p>
        </p:txBody>
      </p:sp>
    </p:spTree>
    <p:extLst>
      <p:ext uri="{BB962C8B-B14F-4D97-AF65-F5344CB8AC3E}">
        <p14:creationId xmlns:p14="http://schemas.microsoft.com/office/powerpoint/2010/main" val="2283037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two-point flux approximation, flow between two cells is calculated based on the head difference between the two cells.  This is the common approach, and it works well for most problems.</a:t>
            </a:r>
          </a:p>
        </p:txBody>
      </p:sp>
      <p:sp>
        <p:nvSpPr>
          <p:cNvPr id="4" name="Slide Number Placeholder 3"/>
          <p:cNvSpPr>
            <a:spLocks noGrp="1"/>
          </p:cNvSpPr>
          <p:nvPr>
            <p:ph type="sldNum" sz="quarter" idx="5"/>
          </p:nvPr>
        </p:nvSpPr>
        <p:spPr/>
        <p:txBody>
          <a:bodyPr/>
          <a:lstStyle/>
          <a:p>
            <a:fld id="{C2E4511F-89AD-4F41-8904-318FB6FBD11F}" type="slidenum">
              <a:rPr lang="en-US" smtClean="0"/>
              <a:t>9</a:t>
            </a:fld>
            <a:endParaRPr lang="en-US"/>
          </a:p>
        </p:txBody>
      </p:sp>
    </p:spTree>
    <p:extLst>
      <p:ext uri="{BB962C8B-B14F-4D97-AF65-F5344CB8AC3E}">
        <p14:creationId xmlns:p14="http://schemas.microsoft.com/office/powerpoint/2010/main" val="2730089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also has a more sophisticated multi-point flux approximation, which is designed for anisotropic groundwater flow on structured or unstructured grids.  We call this XT3D.  Although XT3D is computationally demanding, it provides a more accurate solution than the two-point approximation for some grid types.  As shown in this diagram, the flow between cell n and m depends on the head difference between cell n and m, but also on the heads in surrounding cells.</a:t>
            </a:r>
          </a:p>
        </p:txBody>
      </p:sp>
      <p:sp>
        <p:nvSpPr>
          <p:cNvPr id="4" name="Slide Number Placeholder 3"/>
          <p:cNvSpPr>
            <a:spLocks noGrp="1"/>
          </p:cNvSpPr>
          <p:nvPr>
            <p:ph type="sldNum" sz="quarter" idx="5"/>
          </p:nvPr>
        </p:nvSpPr>
        <p:spPr/>
        <p:txBody>
          <a:bodyPr/>
          <a:lstStyle/>
          <a:p>
            <a:fld id="{C2E4511F-89AD-4F41-8904-318FB6FBD11F}" type="slidenum">
              <a:rPr lang="en-US" smtClean="0"/>
              <a:t>10</a:t>
            </a:fld>
            <a:endParaRPr lang="en-US"/>
          </a:p>
        </p:txBody>
      </p:sp>
    </p:spTree>
    <p:extLst>
      <p:ext uri="{BB962C8B-B14F-4D97-AF65-F5344CB8AC3E}">
        <p14:creationId xmlns:p14="http://schemas.microsoft.com/office/powerpoint/2010/main" val="2128733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groundwater flow model in MODFLOW 6 supports three different grid types.  We refer to them as DIS, DISV, and DISU.  DIS is for a traditional MODFLOW grid that consists of layers rows and columns.  DISV stands for discretization by vertices.  With DISV, the user must define each cell by its vertices.  DISV also requires that the same mesh applies to each model layer.  DISU is the most flexible of the grid types.  With DISU, the user provides information about each cell, how cells are connected, and the geometric properties of the connections.</a:t>
            </a:r>
          </a:p>
        </p:txBody>
      </p:sp>
      <p:sp>
        <p:nvSpPr>
          <p:cNvPr id="4" name="Slide Number Placeholder 3"/>
          <p:cNvSpPr>
            <a:spLocks noGrp="1"/>
          </p:cNvSpPr>
          <p:nvPr>
            <p:ph type="sldNum" sz="quarter" idx="5"/>
          </p:nvPr>
        </p:nvSpPr>
        <p:spPr/>
        <p:txBody>
          <a:bodyPr/>
          <a:lstStyle/>
          <a:p>
            <a:fld id="{C2E4511F-89AD-4F41-8904-318FB6FBD11F}" type="slidenum">
              <a:rPr lang="en-US" smtClean="0"/>
              <a:t>14</a:t>
            </a:fld>
            <a:endParaRPr lang="en-US"/>
          </a:p>
        </p:txBody>
      </p:sp>
    </p:spTree>
    <p:extLst>
      <p:ext uri="{BB962C8B-B14F-4D97-AF65-F5344CB8AC3E}">
        <p14:creationId xmlns:p14="http://schemas.microsoft.com/office/powerpoint/2010/main" val="259348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E04FC6-83DF-2D47-8506-B314339CFEA5}" type="slidenum">
              <a:rPr lang="en-US" smtClean="0"/>
              <a:t>17</a:t>
            </a:fld>
            <a:endParaRPr lang="en-US"/>
          </a:p>
        </p:txBody>
      </p:sp>
    </p:spTree>
    <p:extLst>
      <p:ext uri="{BB962C8B-B14F-4D97-AF65-F5344CB8AC3E}">
        <p14:creationId xmlns:p14="http://schemas.microsoft.com/office/powerpoint/2010/main" val="239518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8C0E-6981-E527-439A-AEDCE18353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381CC-5CE6-8DF2-3186-B4506A600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F64F0F-D3D6-83F3-4163-7C84DE7E3EB7}"/>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4AC279CB-C137-2C2E-17D8-0BA780182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E74C15-68A9-7047-20CE-A4008D66F89E}"/>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160297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CFC5-97D4-697B-785A-F35642B3C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38840-B64D-B0E3-CFB5-0743C18B3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947FD-0851-02A9-ADEF-8290DD5E8D6C}"/>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5A749EB8-79C9-E61A-3D65-C006211C3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F91F71-8A37-F4F7-AF03-DB564AC1A35E}"/>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74986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0680E-F3D1-C91D-3D2E-BB5840522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B3C98-7433-DA72-C7C5-01FBDB5E23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29AC5-8E6D-1123-B7D9-2D1127E8D3E3}"/>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F63C5A8F-C00B-2620-2A97-1C2CF23D7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07AA7-DF1F-0860-3885-4EBCED59604D}"/>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691620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38CA-754E-F5F5-EDFA-97C5619B4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E2F42-FE44-5254-43E2-18DE5CF209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B3153-DF1A-A71D-77BB-040AEAB231D5}"/>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61313F5C-E73E-5685-DE45-46E9701AC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24DA1-07EF-EECC-E432-48717DDDC2BF}"/>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264806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685F-574F-D332-8041-0B2834327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E4158-C9C6-4104-C68A-23FF635ED2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51AF8-F0DF-F904-6BEB-FD1316864897}"/>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0C6E0F68-5212-172E-56A5-AAC3029D0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C076A-248B-B545-7AEE-5454045C0F9B}"/>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729113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B6475-4900-8D6B-33CE-8927E8EA2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12DDF-EA42-D14B-5837-F93D90058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1A6883-1449-38BF-8D5D-97B20F5EAF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6CA04-4F82-7A4E-9666-F454EC2362E8}"/>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6" name="Footer Placeholder 5">
            <a:extLst>
              <a:ext uri="{FF2B5EF4-FFF2-40B4-BE49-F238E27FC236}">
                <a16:creationId xmlns:a16="http://schemas.microsoft.com/office/drawing/2014/main" id="{DAC987A2-524D-DBBA-1776-D3892C8C5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80E65-E96F-6048-5037-10054AADC8AA}"/>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2061240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7143-35EF-BF88-065D-6A76DCCF1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59BAF-F53B-8F76-4823-5A1759BA8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DBA3B-63EE-BA4B-38FF-CA7DC278C5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29873-52AB-E8DB-6A93-C5E88843C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31B08-6CD7-4880-4FFC-795AEB3CA7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C50B2D-DE69-E037-0459-B1C9EB62C92A}"/>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8" name="Footer Placeholder 7">
            <a:extLst>
              <a:ext uri="{FF2B5EF4-FFF2-40B4-BE49-F238E27FC236}">
                <a16:creationId xmlns:a16="http://schemas.microsoft.com/office/drawing/2014/main" id="{7A5A8C5B-77FF-AFEB-4429-48E8917614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D285DD-2DB0-5DE1-DDEB-E74101F43247}"/>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3943871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716E-D394-DAD2-DB9F-F45D25866D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9F51C7-081B-F1CB-4670-ED8A5665038C}"/>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4" name="Footer Placeholder 3">
            <a:extLst>
              <a:ext uri="{FF2B5EF4-FFF2-40B4-BE49-F238E27FC236}">
                <a16:creationId xmlns:a16="http://schemas.microsoft.com/office/drawing/2014/main" id="{059D1467-E97E-D45D-F24F-4642D67D5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BECE19-2053-0056-F187-C7B05AAE1EA5}"/>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335751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E06D0-E365-82AE-759E-1F19A15455EE}"/>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3" name="Footer Placeholder 2">
            <a:extLst>
              <a:ext uri="{FF2B5EF4-FFF2-40B4-BE49-F238E27FC236}">
                <a16:creationId xmlns:a16="http://schemas.microsoft.com/office/drawing/2014/main" id="{C5A56CF0-68A6-C2EF-B35A-E7B56915E0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52C889-8C93-A979-61E0-FC97B877B903}"/>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49743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7DB4-329A-BD33-F55E-DE5C89B1B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429228-E2AC-8E34-8DB1-0146C7758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EA7FF9-0AAD-B23C-3603-72EC9D1B0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BC641F-6375-3503-AE3C-1F33C798954D}"/>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6" name="Footer Placeholder 5">
            <a:extLst>
              <a:ext uri="{FF2B5EF4-FFF2-40B4-BE49-F238E27FC236}">
                <a16:creationId xmlns:a16="http://schemas.microsoft.com/office/drawing/2014/main" id="{B3183609-FEF5-F0F4-40B0-E707D6A60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A19A0C-74BB-6EA8-385E-2E2E56636F0E}"/>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2432163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5704-58AD-18F9-5756-307E67021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F364A7-11BC-7303-C19E-EA4E5AEFA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43998D-DE2F-22ED-C41C-F927956BF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6A9840-7A9B-C93C-6BDB-C116642470E2}"/>
              </a:ext>
            </a:extLst>
          </p:cNvPr>
          <p:cNvSpPr>
            <a:spLocks noGrp="1"/>
          </p:cNvSpPr>
          <p:nvPr>
            <p:ph type="dt" sz="half" idx="10"/>
          </p:nvPr>
        </p:nvSpPr>
        <p:spPr/>
        <p:txBody>
          <a:bodyPr/>
          <a:lstStyle/>
          <a:p>
            <a:fld id="{7CAB8380-E24F-7045-973F-46A23E94ADF0}" type="datetimeFigureOut">
              <a:rPr lang="en-US" smtClean="0"/>
              <a:t>11/29/23</a:t>
            </a:fld>
            <a:endParaRPr lang="en-US"/>
          </a:p>
        </p:txBody>
      </p:sp>
      <p:sp>
        <p:nvSpPr>
          <p:cNvPr id="6" name="Footer Placeholder 5">
            <a:extLst>
              <a:ext uri="{FF2B5EF4-FFF2-40B4-BE49-F238E27FC236}">
                <a16:creationId xmlns:a16="http://schemas.microsoft.com/office/drawing/2014/main" id="{05892BB9-2913-A714-91B7-DB7A5EADB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17036-9B86-B759-BDAA-330D78BA8E53}"/>
              </a:ext>
            </a:extLst>
          </p:cNvPr>
          <p:cNvSpPr>
            <a:spLocks noGrp="1"/>
          </p:cNvSpPr>
          <p:nvPr>
            <p:ph type="sldNum" sz="quarter" idx="12"/>
          </p:nvPr>
        </p:nvSpPr>
        <p:spPr/>
        <p:txBody>
          <a:bodyPr/>
          <a:lstStyle/>
          <a:p>
            <a:fld id="{8890FB1F-3DA5-6645-9E02-1FDE84C663E8}" type="slidenum">
              <a:rPr lang="en-US" smtClean="0"/>
              <a:t>‹#›</a:t>
            </a:fld>
            <a:endParaRPr lang="en-US"/>
          </a:p>
        </p:txBody>
      </p:sp>
    </p:spTree>
    <p:extLst>
      <p:ext uri="{BB962C8B-B14F-4D97-AF65-F5344CB8AC3E}">
        <p14:creationId xmlns:p14="http://schemas.microsoft.com/office/powerpoint/2010/main" val="229506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B3B7F-5258-FE3F-EB2B-B5AB74E22C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FA6AC-01DE-1924-4D32-6A105916B9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8929-E13C-8A63-E1BD-D6EA87C93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B8380-E24F-7045-973F-46A23E94ADF0}" type="datetimeFigureOut">
              <a:rPr lang="en-US" smtClean="0"/>
              <a:t>11/29/23</a:t>
            </a:fld>
            <a:endParaRPr lang="en-US"/>
          </a:p>
        </p:txBody>
      </p:sp>
      <p:sp>
        <p:nvSpPr>
          <p:cNvPr id="5" name="Footer Placeholder 4">
            <a:extLst>
              <a:ext uri="{FF2B5EF4-FFF2-40B4-BE49-F238E27FC236}">
                <a16:creationId xmlns:a16="http://schemas.microsoft.com/office/drawing/2014/main" id="{D3E6281F-B143-2672-BC60-443C60CEE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7E0289-8C18-E582-B065-0A3AF27805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0FB1F-3DA5-6645-9E02-1FDE84C663E8}" type="slidenum">
              <a:rPr lang="en-US" smtClean="0"/>
              <a:t>‹#›</a:t>
            </a:fld>
            <a:endParaRPr lang="en-US"/>
          </a:p>
        </p:txBody>
      </p:sp>
    </p:spTree>
    <p:extLst>
      <p:ext uri="{BB962C8B-B14F-4D97-AF65-F5344CB8AC3E}">
        <p14:creationId xmlns:p14="http://schemas.microsoft.com/office/powerpoint/2010/main" val="2524597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2C41-A6B5-25AB-7460-6483D6CFFF6F}"/>
              </a:ext>
            </a:extLst>
          </p:cNvPr>
          <p:cNvSpPr>
            <a:spLocks noGrp="1"/>
          </p:cNvSpPr>
          <p:nvPr>
            <p:ph type="ctrTitle"/>
          </p:nvPr>
        </p:nvSpPr>
        <p:spPr>
          <a:xfrm>
            <a:off x="946150" y="1502830"/>
            <a:ext cx="10299700" cy="2387600"/>
          </a:xfrm>
        </p:spPr>
        <p:txBody>
          <a:bodyPr>
            <a:noAutofit/>
          </a:bodyPr>
          <a:lstStyle/>
          <a:p>
            <a:r>
              <a:rPr lang="en-US" sz="4800" dirty="0"/>
              <a:t>Secrets to Modeling Groundwater Flow through Dipping Hydrogeologic Layers</a:t>
            </a:r>
          </a:p>
        </p:txBody>
      </p:sp>
      <p:sp>
        <p:nvSpPr>
          <p:cNvPr id="3" name="Subtitle 2">
            <a:extLst>
              <a:ext uri="{FF2B5EF4-FFF2-40B4-BE49-F238E27FC236}">
                <a16:creationId xmlns:a16="http://schemas.microsoft.com/office/drawing/2014/main" id="{3D9241B2-76FB-D8C7-AE49-4E6B36D28BDD}"/>
              </a:ext>
            </a:extLst>
          </p:cNvPr>
          <p:cNvSpPr>
            <a:spLocks noGrp="1"/>
          </p:cNvSpPr>
          <p:nvPr>
            <p:ph type="subTitle" idx="1"/>
          </p:nvPr>
        </p:nvSpPr>
        <p:spPr>
          <a:xfrm>
            <a:off x="1409901" y="4614330"/>
            <a:ext cx="9144000" cy="1655762"/>
          </a:xfrm>
        </p:spPr>
        <p:txBody>
          <a:bodyPr>
            <a:normAutofit lnSpcReduction="10000"/>
          </a:bodyPr>
          <a:lstStyle/>
          <a:p>
            <a:r>
              <a:rPr lang="en-US" dirty="0"/>
              <a:t>By Christian Langevin</a:t>
            </a:r>
          </a:p>
          <a:p>
            <a:r>
              <a:rPr lang="en-US" dirty="0"/>
              <a:t>Coauthors: Alden Provost, Kerry Bardot, and James McCallum</a:t>
            </a:r>
          </a:p>
          <a:p>
            <a:r>
              <a:rPr lang="en-US" dirty="0"/>
              <a:t>Delft University, The Netherlands</a:t>
            </a:r>
          </a:p>
          <a:p>
            <a:r>
              <a:rPr lang="en-US" dirty="0"/>
              <a:t>November 30, 2023</a:t>
            </a:r>
          </a:p>
        </p:txBody>
      </p:sp>
      <p:pic>
        <p:nvPicPr>
          <p:cNvPr id="13" name="Picture 12">
            <a:extLst>
              <a:ext uri="{FF2B5EF4-FFF2-40B4-BE49-F238E27FC236}">
                <a16:creationId xmlns:a16="http://schemas.microsoft.com/office/drawing/2014/main" id="{93873C37-797E-6033-97D5-D1545096F408}"/>
              </a:ext>
            </a:extLst>
          </p:cNvPr>
          <p:cNvPicPr>
            <a:picLocks noChangeAspect="1"/>
          </p:cNvPicPr>
          <p:nvPr/>
        </p:nvPicPr>
        <p:blipFill rotWithShape="1">
          <a:blip r:embed="rId3"/>
          <a:srcRect t="39230" b="36665"/>
          <a:stretch/>
        </p:blipFill>
        <p:spPr>
          <a:xfrm>
            <a:off x="0" y="-304800"/>
            <a:ext cx="12192000" cy="1807630"/>
          </a:xfrm>
          <a:prstGeom prst="rect">
            <a:avLst/>
          </a:prstGeom>
        </p:spPr>
      </p:pic>
      <p:sp>
        <p:nvSpPr>
          <p:cNvPr id="4" name="Rectangle 3">
            <a:extLst>
              <a:ext uri="{FF2B5EF4-FFF2-40B4-BE49-F238E27FC236}">
                <a16:creationId xmlns:a16="http://schemas.microsoft.com/office/drawing/2014/main" id="{99EC05F2-F40A-1F3B-B572-61CA6B6B1CB0}"/>
              </a:ext>
            </a:extLst>
          </p:cNvPr>
          <p:cNvSpPr/>
          <p:nvPr/>
        </p:nvSpPr>
        <p:spPr>
          <a:xfrm>
            <a:off x="3111206" y="1016000"/>
            <a:ext cx="668594" cy="486830"/>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8CE50E-8F2E-4A15-C536-CC266828AB36}"/>
              </a:ext>
            </a:extLst>
          </p:cNvPr>
          <p:cNvSpPr/>
          <p:nvPr/>
        </p:nvSpPr>
        <p:spPr>
          <a:xfrm>
            <a:off x="3779800" y="379620"/>
            <a:ext cx="668594" cy="577643"/>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331CA2-7C60-3A1E-868C-C6B70EC3C35E}"/>
              </a:ext>
            </a:extLst>
          </p:cNvPr>
          <p:cNvSpPr/>
          <p:nvPr/>
        </p:nvSpPr>
        <p:spPr>
          <a:xfrm>
            <a:off x="4448394" y="-89605"/>
            <a:ext cx="668594" cy="577643"/>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3DAC42-8749-2FD5-912F-DA0688FA246A}"/>
              </a:ext>
            </a:extLst>
          </p:cNvPr>
          <p:cNvSpPr/>
          <p:nvPr/>
        </p:nvSpPr>
        <p:spPr>
          <a:xfrm>
            <a:off x="5116988" y="-249645"/>
            <a:ext cx="668594" cy="712843"/>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42C718-49CB-F4B5-CD05-5FCA780396D5}"/>
              </a:ext>
            </a:extLst>
          </p:cNvPr>
          <p:cNvSpPr/>
          <p:nvPr/>
        </p:nvSpPr>
        <p:spPr>
          <a:xfrm>
            <a:off x="5785582" y="-157163"/>
            <a:ext cx="668594" cy="780301"/>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715F1D-18B9-0CE0-3637-D82BA6FD5003}"/>
              </a:ext>
            </a:extLst>
          </p:cNvPr>
          <p:cNvSpPr/>
          <p:nvPr/>
        </p:nvSpPr>
        <p:spPr>
          <a:xfrm>
            <a:off x="6454176" y="145006"/>
            <a:ext cx="668594" cy="796217"/>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2926A-B8DA-0ED4-244E-CD1C8CC213A6}"/>
              </a:ext>
            </a:extLst>
          </p:cNvPr>
          <p:cNvSpPr/>
          <p:nvPr/>
        </p:nvSpPr>
        <p:spPr>
          <a:xfrm>
            <a:off x="7122770" y="463198"/>
            <a:ext cx="668594" cy="796217"/>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3CD83F-8D50-9060-44E2-53E8E153DA17}"/>
              </a:ext>
            </a:extLst>
          </p:cNvPr>
          <p:cNvSpPr/>
          <p:nvPr/>
        </p:nvSpPr>
        <p:spPr>
          <a:xfrm>
            <a:off x="7791364" y="1008884"/>
            <a:ext cx="668594" cy="493946"/>
          </a:xfrm>
          <a:prstGeom prst="rect">
            <a:avLst/>
          </a:prstGeom>
          <a:solidFill>
            <a:schemeClr val="accent2">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13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3E6B-2C6F-FC42-DFCC-0747960AF7B3}"/>
              </a:ext>
            </a:extLst>
          </p:cNvPr>
          <p:cNvSpPr>
            <a:spLocks noGrp="1"/>
          </p:cNvSpPr>
          <p:nvPr>
            <p:ph type="title"/>
          </p:nvPr>
        </p:nvSpPr>
        <p:spPr/>
        <p:txBody>
          <a:bodyPr/>
          <a:lstStyle/>
          <a:p>
            <a:r>
              <a:rPr lang="en-US" dirty="0"/>
              <a:t>Multi-Point XT3D Flux Approximation</a:t>
            </a:r>
          </a:p>
        </p:txBody>
      </p:sp>
      <p:sp>
        <p:nvSpPr>
          <p:cNvPr id="3" name="Content Placeholder 2">
            <a:extLst>
              <a:ext uri="{FF2B5EF4-FFF2-40B4-BE49-F238E27FC236}">
                <a16:creationId xmlns:a16="http://schemas.microsoft.com/office/drawing/2014/main" id="{51A7F6D1-AAC8-B635-36E4-A2E8E3AD9155}"/>
              </a:ext>
            </a:extLst>
          </p:cNvPr>
          <p:cNvSpPr>
            <a:spLocks noGrp="1"/>
          </p:cNvSpPr>
          <p:nvPr>
            <p:ph idx="1"/>
          </p:nvPr>
        </p:nvSpPr>
        <p:spPr>
          <a:xfrm>
            <a:off x="838200" y="1825625"/>
            <a:ext cx="6384010" cy="4351338"/>
          </a:xfrm>
        </p:spPr>
        <p:txBody>
          <a:bodyPr/>
          <a:lstStyle/>
          <a:p>
            <a:r>
              <a:rPr lang="en-US" dirty="0"/>
              <a:t>Gradient reconstruction method (Provost et al. 2017)</a:t>
            </a:r>
          </a:p>
          <a:p>
            <a:r>
              <a:rPr lang="en-US" dirty="0"/>
              <a:t>Originally developed to represent anisotropic groundwater flow</a:t>
            </a:r>
          </a:p>
          <a:p>
            <a:r>
              <a:rPr lang="en-US" dirty="0"/>
              <a:t>Improves accuracy for grids with irregular geometric connections</a:t>
            </a:r>
          </a:p>
          <a:p>
            <a:r>
              <a:rPr lang="en-US" dirty="0"/>
              <a:t>Computationally more expensive than two-point standard approximation</a:t>
            </a:r>
          </a:p>
        </p:txBody>
      </p:sp>
      <p:pic>
        <p:nvPicPr>
          <p:cNvPr id="7" name="Picture 6">
            <a:extLst>
              <a:ext uri="{FF2B5EF4-FFF2-40B4-BE49-F238E27FC236}">
                <a16:creationId xmlns:a16="http://schemas.microsoft.com/office/drawing/2014/main" id="{8243E00A-740A-C843-CBAC-3CD67E76FA95}"/>
              </a:ext>
            </a:extLst>
          </p:cNvPr>
          <p:cNvPicPr>
            <a:picLocks noChangeAspect="1"/>
          </p:cNvPicPr>
          <p:nvPr/>
        </p:nvPicPr>
        <p:blipFill>
          <a:blip r:embed="rId3"/>
          <a:stretch>
            <a:fillRect/>
          </a:stretch>
        </p:blipFill>
        <p:spPr>
          <a:xfrm>
            <a:off x="338741" y="5458306"/>
            <a:ext cx="8549640" cy="952821"/>
          </a:xfrm>
          <a:prstGeom prst="rect">
            <a:avLst/>
          </a:prstGeom>
        </p:spPr>
      </p:pic>
      <p:pic>
        <p:nvPicPr>
          <p:cNvPr id="6" name="Picture 5">
            <a:extLst>
              <a:ext uri="{FF2B5EF4-FFF2-40B4-BE49-F238E27FC236}">
                <a16:creationId xmlns:a16="http://schemas.microsoft.com/office/drawing/2014/main" id="{E38A3A56-6FA9-BBD1-FA9F-BB04CC3E18F5}"/>
              </a:ext>
            </a:extLst>
          </p:cNvPr>
          <p:cNvPicPr>
            <a:picLocks noChangeAspect="1"/>
          </p:cNvPicPr>
          <p:nvPr/>
        </p:nvPicPr>
        <p:blipFill>
          <a:blip r:embed="rId4"/>
          <a:stretch>
            <a:fillRect/>
          </a:stretch>
        </p:blipFill>
        <p:spPr>
          <a:xfrm>
            <a:off x="8986176" y="4278000"/>
            <a:ext cx="2996596" cy="2201938"/>
          </a:xfrm>
          <a:prstGeom prst="rect">
            <a:avLst/>
          </a:prstGeom>
        </p:spPr>
      </p:pic>
      <p:pic>
        <p:nvPicPr>
          <p:cNvPr id="8" name="Picture 7">
            <a:extLst>
              <a:ext uri="{FF2B5EF4-FFF2-40B4-BE49-F238E27FC236}">
                <a16:creationId xmlns:a16="http://schemas.microsoft.com/office/drawing/2014/main" id="{A30F1FC0-4CFD-F021-7890-95DC48ACDE4C}"/>
              </a:ext>
            </a:extLst>
          </p:cNvPr>
          <p:cNvPicPr>
            <a:picLocks noChangeAspect="1"/>
          </p:cNvPicPr>
          <p:nvPr/>
        </p:nvPicPr>
        <p:blipFill>
          <a:blip r:embed="rId5"/>
          <a:stretch>
            <a:fillRect/>
          </a:stretch>
        </p:blipFill>
        <p:spPr>
          <a:xfrm>
            <a:off x="7569478" y="1964665"/>
            <a:ext cx="1685382" cy="2185170"/>
          </a:xfrm>
          <a:prstGeom prst="rect">
            <a:avLst/>
          </a:prstGeom>
          <a:ln>
            <a:solidFill>
              <a:schemeClr val="accent1"/>
            </a:solidFill>
          </a:ln>
        </p:spPr>
      </p:pic>
      <p:pic>
        <p:nvPicPr>
          <p:cNvPr id="9" name="Picture 8">
            <a:extLst>
              <a:ext uri="{FF2B5EF4-FFF2-40B4-BE49-F238E27FC236}">
                <a16:creationId xmlns:a16="http://schemas.microsoft.com/office/drawing/2014/main" id="{5AA3026F-EB18-55D2-AFAD-29E1754B06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2128" y="2170392"/>
            <a:ext cx="2170539" cy="1627904"/>
          </a:xfrm>
          <a:prstGeom prst="rect">
            <a:avLst/>
          </a:prstGeom>
        </p:spPr>
      </p:pic>
    </p:spTree>
    <p:extLst>
      <p:ext uri="{BB962C8B-B14F-4D97-AF65-F5344CB8AC3E}">
        <p14:creationId xmlns:p14="http://schemas.microsoft.com/office/powerpoint/2010/main" val="1921876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F0C4-5C0C-C19F-957F-7558D85AA599}"/>
              </a:ext>
            </a:extLst>
          </p:cNvPr>
          <p:cNvSpPr>
            <a:spLocks noGrp="1"/>
          </p:cNvSpPr>
          <p:nvPr>
            <p:ph type="title"/>
          </p:nvPr>
        </p:nvSpPr>
        <p:spPr/>
        <p:txBody>
          <a:bodyPr/>
          <a:lstStyle/>
          <a:p>
            <a:r>
              <a:rPr lang="en-US" dirty="0"/>
              <a:t>Multi-Point XT3D: 10-Degree Dip</a:t>
            </a:r>
          </a:p>
        </p:txBody>
      </p:sp>
      <p:pic>
        <p:nvPicPr>
          <p:cNvPr id="3" name="Picture 2">
            <a:extLst>
              <a:ext uri="{FF2B5EF4-FFF2-40B4-BE49-F238E27FC236}">
                <a16:creationId xmlns:a16="http://schemas.microsoft.com/office/drawing/2014/main" id="{A2CFEACC-442C-E3C9-14C2-F57AB78C298E}"/>
              </a:ext>
            </a:extLst>
          </p:cNvPr>
          <p:cNvPicPr>
            <a:picLocks noChangeAspect="1"/>
          </p:cNvPicPr>
          <p:nvPr/>
        </p:nvPicPr>
        <p:blipFill rotWithShape="1">
          <a:blip r:embed="rId2"/>
          <a:srcRect t="6332"/>
          <a:stretch/>
        </p:blipFill>
        <p:spPr>
          <a:xfrm>
            <a:off x="1876277" y="1780032"/>
            <a:ext cx="4906818" cy="4682602"/>
          </a:xfrm>
          <a:prstGeom prst="rect">
            <a:avLst/>
          </a:prstGeom>
        </p:spPr>
      </p:pic>
      <p:sp>
        <p:nvSpPr>
          <p:cNvPr id="6" name="TextBox 5">
            <a:extLst>
              <a:ext uri="{FF2B5EF4-FFF2-40B4-BE49-F238E27FC236}">
                <a16:creationId xmlns:a16="http://schemas.microsoft.com/office/drawing/2014/main" id="{3CD9E4B8-8C75-5FA8-105B-0E68C508F740}"/>
              </a:ext>
            </a:extLst>
          </p:cNvPr>
          <p:cNvSpPr txBox="1"/>
          <p:nvPr/>
        </p:nvSpPr>
        <p:spPr>
          <a:xfrm>
            <a:off x="7552237" y="3110578"/>
            <a:ext cx="1728338"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1.01 m/d</a:t>
            </a:r>
          </a:p>
        </p:txBody>
      </p:sp>
      <p:pic>
        <p:nvPicPr>
          <p:cNvPr id="7" name="Picture 6">
            <a:extLst>
              <a:ext uri="{FF2B5EF4-FFF2-40B4-BE49-F238E27FC236}">
                <a16:creationId xmlns:a16="http://schemas.microsoft.com/office/drawing/2014/main" id="{7304B0DF-024A-9A2E-D0EA-D26401AB88A7}"/>
              </a:ext>
            </a:extLst>
          </p:cNvPr>
          <p:cNvPicPr>
            <a:picLocks noChangeAspect="1"/>
          </p:cNvPicPr>
          <p:nvPr/>
        </p:nvPicPr>
        <p:blipFill rotWithShape="1">
          <a:blip r:embed="rId3"/>
          <a:srcRect l="17231" t="20217" r="16152" b="17258"/>
          <a:stretch/>
        </p:blipFill>
        <p:spPr>
          <a:xfrm>
            <a:off x="9332203" y="3159478"/>
            <a:ext cx="288925" cy="265755"/>
          </a:xfrm>
          <a:prstGeom prst="rect">
            <a:avLst/>
          </a:prstGeom>
        </p:spPr>
      </p:pic>
      <p:pic>
        <p:nvPicPr>
          <p:cNvPr id="9" name="Picture 8">
            <a:extLst>
              <a:ext uri="{FF2B5EF4-FFF2-40B4-BE49-F238E27FC236}">
                <a16:creationId xmlns:a16="http://schemas.microsoft.com/office/drawing/2014/main" id="{F86A3F02-DDEA-CBF2-5A49-4A60A877643D}"/>
              </a:ext>
            </a:extLst>
          </p:cNvPr>
          <p:cNvPicPr>
            <a:picLocks noChangeAspect="1"/>
          </p:cNvPicPr>
          <p:nvPr/>
        </p:nvPicPr>
        <p:blipFill rotWithShape="1">
          <a:blip r:embed="rId3"/>
          <a:srcRect l="17231" t="20217" r="16152" b="17258"/>
          <a:stretch/>
        </p:blipFill>
        <p:spPr>
          <a:xfrm>
            <a:off x="9578154" y="4286419"/>
            <a:ext cx="288925" cy="265755"/>
          </a:xfrm>
          <a:prstGeom prst="rect">
            <a:avLst/>
          </a:prstGeom>
        </p:spPr>
      </p:pic>
      <p:sp>
        <p:nvSpPr>
          <p:cNvPr id="10" name="TextBox 9">
            <a:extLst>
              <a:ext uri="{FF2B5EF4-FFF2-40B4-BE49-F238E27FC236}">
                <a16:creationId xmlns:a16="http://schemas.microsoft.com/office/drawing/2014/main" id="{C664FB4B-1DF0-4C4A-A64E-C84F6238A9DA}"/>
              </a:ext>
            </a:extLst>
          </p:cNvPr>
          <p:cNvSpPr txBox="1"/>
          <p:nvPr/>
        </p:nvSpPr>
        <p:spPr>
          <a:xfrm>
            <a:off x="7486552" y="3695688"/>
            <a:ext cx="1958146" cy="369332"/>
          </a:xfrm>
          <a:prstGeom prst="rect">
            <a:avLst/>
          </a:prstGeom>
          <a:solidFill>
            <a:schemeClr val="bg1"/>
          </a:solidFill>
        </p:spPr>
        <p:txBody>
          <a:bodyPr wrap="square" rtlCol="0">
            <a:spAutoFit/>
          </a:bodyPr>
          <a:lstStyle/>
          <a:p>
            <a:r>
              <a:rPr lang="en-US" dirty="0"/>
              <a:t>𝛼</a:t>
            </a:r>
            <a:r>
              <a:rPr lang="en-US" baseline="-25000" dirty="0"/>
              <a:t>s</a:t>
            </a:r>
            <a:r>
              <a:rPr lang="en-US" dirty="0"/>
              <a:t> = 0.2 degrees</a:t>
            </a:r>
          </a:p>
        </p:txBody>
      </p:sp>
      <p:sp>
        <p:nvSpPr>
          <p:cNvPr id="11" name="TextBox 10">
            <a:extLst>
              <a:ext uri="{FF2B5EF4-FFF2-40B4-BE49-F238E27FC236}">
                <a16:creationId xmlns:a16="http://schemas.microsoft.com/office/drawing/2014/main" id="{6D083F87-75C1-68C9-CD12-7780A672ADA3}"/>
              </a:ext>
            </a:extLst>
          </p:cNvPr>
          <p:cNvSpPr txBox="1"/>
          <p:nvPr/>
        </p:nvSpPr>
        <p:spPr>
          <a:xfrm>
            <a:off x="7486551" y="4229009"/>
            <a:ext cx="2073617"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0.02</a:t>
            </a:r>
          </a:p>
        </p:txBody>
      </p:sp>
      <p:pic>
        <p:nvPicPr>
          <p:cNvPr id="12" name="Picture 11">
            <a:extLst>
              <a:ext uri="{FF2B5EF4-FFF2-40B4-BE49-F238E27FC236}">
                <a16:creationId xmlns:a16="http://schemas.microsoft.com/office/drawing/2014/main" id="{9A436038-1E71-4197-B0DE-32E0B1113982}"/>
              </a:ext>
            </a:extLst>
          </p:cNvPr>
          <p:cNvPicPr>
            <a:picLocks noChangeAspect="1"/>
          </p:cNvPicPr>
          <p:nvPr/>
        </p:nvPicPr>
        <p:blipFill rotWithShape="1">
          <a:blip r:embed="rId4"/>
          <a:srcRect l="20439" t="18119" r="16492" b="16856"/>
          <a:stretch/>
        </p:blipFill>
        <p:spPr>
          <a:xfrm>
            <a:off x="9280575" y="3733703"/>
            <a:ext cx="328246" cy="293302"/>
          </a:xfrm>
          <a:prstGeom prst="rect">
            <a:avLst/>
          </a:prstGeom>
        </p:spPr>
      </p:pic>
    </p:spTree>
    <p:extLst>
      <p:ext uri="{BB962C8B-B14F-4D97-AF65-F5344CB8AC3E}">
        <p14:creationId xmlns:p14="http://schemas.microsoft.com/office/powerpoint/2010/main" val="378933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F0C4-5C0C-C19F-957F-7558D85AA599}"/>
              </a:ext>
            </a:extLst>
          </p:cNvPr>
          <p:cNvSpPr>
            <a:spLocks noGrp="1"/>
          </p:cNvSpPr>
          <p:nvPr>
            <p:ph type="title"/>
          </p:nvPr>
        </p:nvSpPr>
        <p:spPr/>
        <p:txBody>
          <a:bodyPr/>
          <a:lstStyle/>
          <a:p>
            <a:r>
              <a:rPr lang="en-US" dirty="0"/>
              <a:t>Multi-Point XT3D: 30-Degree Dip</a:t>
            </a:r>
          </a:p>
        </p:txBody>
      </p:sp>
      <p:pic>
        <p:nvPicPr>
          <p:cNvPr id="8" name="Picture 7">
            <a:extLst>
              <a:ext uri="{FF2B5EF4-FFF2-40B4-BE49-F238E27FC236}">
                <a16:creationId xmlns:a16="http://schemas.microsoft.com/office/drawing/2014/main" id="{E8A2E37A-1BC0-B95F-FF4C-4A2D13BE2FFB}"/>
              </a:ext>
            </a:extLst>
          </p:cNvPr>
          <p:cNvPicPr>
            <a:picLocks noChangeAspect="1"/>
          </p:cNvPicPr>
          <p:nvPr/>
        </p:nvPicPr>
        <p:blipFill rotWithShape="1">
          <a:blip r:embed="rId2"/>
          <a:srcRect t="6593"/>
          <a:stretch/>
        </p:blipFill>
        <p:spPr>
          <a:xfrm>
            <a:off x="1826753" y="1572768"/>
            <a:ext cx="4864100" cy="5136538"/>
          </a:xfrm>
          <a:prstGeom prst="rect">
            <a:avLst/>
          </a:prstGeom>
        </p:spPr>
      </p:pic>
      <p:sp>
        <p:nvSpPr>
          <p:cNvPr id="6" name="TextBox 5">
            <a:extLst>
              <a:ext uri="{FF2B5EF4-FFF2-40B4-BE49-F238E27FC236}">
                <a16:creationId xmlns:a16="http://schemas.microsoft.com/office/drawing/2014/main" id="{13E917D0-D4E5-E863-8C8C-9A47FD01A5D7}"/>
              </a:ext>
            </a:extLst>
          </p:cNvPr>
          <p:cNvSpPr txBox="1"/>
          <p:nvPr/>
        </p:nvSpPr>
        <p:spPr>
          <a:xfrm>
            <a:off x="7552237" y="3110578"/>
            <a:ext cx="1713683"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1.10 m/d</a:t>
            </a:r>
          </a:p>
        </p:txBody>
      </p:sp>
      <p:sp>
        <p:nvSpPr>
          <p:cNvPr id="7" name="TextBox 6">
            <a:extLst>
              <a:ext uri="{FF2B5EF4-FFF2-40B4-BE49-F238E27FC236}">
                <a16:creationId xmlns:a16="http://schemas.microsoft.com/office/drawing/2014/main" id="{34E93B0B-9B67-D580-4155-FEF2BFB0F644}"/>
              </a:ext>
            </a:extLst>
          </p:cNvPr>
          <p:cNvSpPr txBox="1"/>
          <p:nvPr/>
        </p:nvSpPr>
        <p:spPr>
          <a:xfrm>
            <a:off x="7486552" y="3695688"/>
            <a:ext cx="1958146" cy="369332"/>
          </a:xfrm>
          <a:prstGeom prst="rect">
            <a:avLst/>
          </a:prstGeom>
          <a:solidFill>
            <a:schemeClr val="bg1"/>
          </a:solidFill>
        </p:spPr>
        <p:txBody>
          <a:bodyPr wrap="square" rtlCol="0">
            <a:spAutoFit/>
          </a:bodyPr>
          <a:lstStyle/>
          <a:p>
            <a:r>
              <a:rPr lang="en-US" dirty="0"/>
              <a:t>𝛼</a:t>
            </a:r>
            <a:r>
              <a:rPr lang="en-US" baseline="-25000" dirty="0"/>
              <a:t>s</a:t>
            </a:r>
            <a:r>
              <a:rPr lang="en-US" dirty="0"/>
              <a:t> = 0.4 degrees</a:t>
            </a:r>
          </a:p>
        </p:txBody>
      </p:sp>
      <p:sp>
        <p:nvSpPr>
          <p:cNvPr id="9" name="TextBox 8">
            <a:extLst>
              <a:ext uri="{FF2B5EF4-FFF2-40B4-BE49-F238E27FC236}">
                <a16:creationId xmlns:a16="http://schemas.microsoft.com/office/drawing/2014/main" id="{66F54F96-26A3-4E7F-2193-505692A438FB}"/>
              </a:ext>
            </a:extLst>
          </p:cNvPr>
          <p:cNvSpPr txBox="1"/>
          <p:nvPr/>
        </p:nvSpPr>
        <p:spPr>
          <a:xfrm>
            <a:off x="7486551" y="4229009"/>
            <a:ext cx="2073617"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0.07</a:t>
            </a:r>
          </a:p>
        </p:txBody>
      </p:sp>
      <p:pic>
        <p:nvPicPr>
          <p:cNvPr id="10" name="Picture 9">
            <a:extLst>
              <a:ext uri="{FF2B5EF4-FFF2-40B4-BE49-F238E27FC236}">
                <a16:creationId xmlns:a16="http://schemas.microsoft.com/office/drawing/2014/main" id="{3C93F5AE-1185-032D-BD16-DD0A3D0D4496}"/>
              </a:ext>
            </a:extLst>
          </p:cNvPr>
          <p:cNvPicPr>
            <a:picLocks noChangeAspect="1"/>
          </p:cNvPicPr>
          <p:nvPr/>
        </p:nvPicPr>
        <p:blipFill>
          <a:blip r:embed="rId3"/>
          <a:stretch>
            <a:fillRect/>
          </a:stretch>
        </p:blipFill>
        <p:spPr>
          <a:xfrm>
            <a:off x="9212173" y="3087423"/>
            <a:ext cx="451325" cy="419835"/>
          </a:xfrm>
          <a:prstGeom prst="rect">
            <a:avLst/>
          </a:prstGeom>
        </p:spPr>
      </p:pic>
      <p:pic>
        <p:nvPicPr>
          <p:cNvPr id="11" name="Picture 10">
            <a:extLst>
              <a:ext uri="{FF2B5EF4-FFF2-40B4-BE49-F238E27FC236}">
                <a16:creationId xmlns:a16="http://schemas.microsoft.com/office/drawing/2014/main" id="{4C81F527-F076-1650-6C37-04F1A13AB610}"/>
              </a:ext>
            </a:extLst>
          </p:cNvPr>
          <p:cNvPicPr>
            <a:picLocks noChangeAspect="1"/>
          </p:cNvPicPr>
          <p:nvPr/>
        </p:nvPicPr>
        <p:blipFill>
          <a:blip r:embed="rId3"/>
          <a:stretch>
            <a:fillRect/>
          </a:stretch>
        </p:blipFill>
        <p:spPr>
          <a:xfrm>
            <a:off x="9481274" y="4207974"/>
            <a:ext cx="451325" cy="419835"/>
          </a:xfrm>
          <a:prstGeom prst="rect">
            <a:avLst/>
          </a:prstGeom>
        </p:spPr>
      </p:pic>
      <p:pic>
        <p:nvPicPr>
          <p:cNvPr id="12" name="Picture 11">
            <a:extLst>
              <a:ext uri="{FF2B5EF4-FFF2-40B4-BE49-F238E27FC236}">
                <a16:creationId xmlns:a16="http://schemas.microsoft.com/office/drawing/2014/main" id="{B73E5367-C6F1-3896-7E65-310DF942ED4E}"/>
              </a:ext>
            </a:extLst>
          </p:cNvPr>
          <p:cNvPicPr>
            <a:picLocks noChangeAspect="1"/>
          </p:cNvPicPr>
          <p:nvPr/>
        </p:nvPicPr>
        <p:blipFill rotWithShape="1">
          <a:blip r:embed="rId4"/>
          <a:srcRect l="20439" t="18119" r="16492" b="16856"/>
          <a:stretch/>
        </p:blipFill>
        <p:spPr>
          <a:xfrm>
            <a:off x="9421309" y="3733703"/>
            <a:ext cx="328246" cy="293302"/>
          </a:xfrm>
          <a:prstGeom prst="rect">
            <a:avLst/>
          </a:prstGeom>
        </p:spPr>
      </p:pic>
    </p:spTree>
    <p:extLst>
      <p:ext uri="{BB962C8B-B14F-4D97-AF65-F5344CB8AC3E}">
        <p14:creationId xmlns:p14="http://schemas.microsoft.com/office/powerpoint/2010/main" val="33873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8737-E1AB-4C3E-900A-B3D1B44803AF}"/>
              </a:ext>
            </a:extLst>
          </p:cNvPr>
          <p:cNvSpPr>
            <a:spLocks noGrp="1"/>
          </p:cNvSpPr>
          <p:nvPr>
            <p:ph type="title"/>
          </p:nvPr>
        </p:nvSpPr>
        <p:spPr/>
        <p:txBody>
          <a:bodyPr/>
          <a:lstStyle/>
          <a:p>
            <a:r>
              <a:rPr lang="en-US" dirty="0"/>
              <a:t>Grid Connectivity</a:t>
            </a:r>
          </a:p>
        </p:txBody>
      </p:sp>
      <p:sp>
        <p:nvSpPr>
          <p:cNvPr id="8" name="TextBox 7">
            <a:extLst>
              <a:ext uri="{FF2B5EF4-FFF2-40B4-BE49-F238E27FC236}">
                <a16:creationId xmlns:a16="http://schemas.microsoft.com/office/drawing/2014/main" id="{9FE0B75B-E627-43C3-6D70-17002062541C}"/>
              </a:ext>
            </a:extLst>
          </p:cNvPr>
          <p:cNvSpPr txBox="1"/>
          <p:nvPr/>
        </p:nvSpPr>
        <p:spPr>
          <a:xfrm>
            <a:off x="1645731" y="1796245"/>
            <a:ext cx="1393651" cy="369332"/>
          </a:xfrm>
          <a:prstGeom prst="rect">
            <a:avLst/>
          </a:prstGeom>
          <a:noFill/>
        </p:spPr>
        <p:txBody>
          <a:bodyPr wrap="none" rtlCol="0">
            <a:spAutoFit/>
          </a:bodyPr>
          <a:lstStyle/>
          <a:p>
            <a:pPr algn="ctr"/>
            <a:r>
              <a:rPr lang="en-US" b="1" dirty="0"/>
              <a:t>Layered Grid</a:t>
            </a:r>
          </a:p>
        </p:txBody>
      </p:sp>
      <p:sp>
        <p:nvSpPr>
          <p:cNvPr id="9" name="Rectangle 8">
            <a:extLst>
              <a:ext uri="{FF2B5EF4-FFF2-40B4-BE49-F238E27FC236}">
                <a16:creationId xmlns:a16="http://schemas.microsoft.com/office/drawing/2014/main" id="{0892C9C2-7924-61E3-4C68-EA1B9290B99B}"/>
              </a:ext>
            </a:extLst>
          </p:cNvPr>
          <p:cNvSpPr/>
          <p:nvPr/>
        </p:nvSpPr>
        <p:spPr>
          <a:xfrm>
            <a:off x="1183845" y="2544072"/>
            <a:ext cx="1167204" cy="957254"/>
          </a:xfrm>
          <a:prstGeom prst="rect">
            <a:avLst/>
          </a:prstGeom>
          <a:solidFill>
            <a:schemeClr val="accent2">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0B8F2C-1D92-45A9-15F3-41DAD9880AF6}"/>
              </a:ext>
            </a:extLst>
          </p:cNvPr>
          <p:cNvSpPr/>
          <p:nvPr/>
        </p:nvSpPr>
        <p:spPr>
          <a:xfrm>
            <a:off x="2351049" y="2880964"/>
            <a:ext cx="1105548" cy="1096072"/>
          </a:xfrm>
          <a:prstGeom prst="rect">
            <a:avLst/>
          </a:prstGeom>
          <a:solidFill>
            <a:schemeClr val="accent2">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73921C-A01C-1DA8-582B-E50D62D46F75}"/>
              </a:ext>
            </a:extLst>
          </p:cNvPr>
          <p:cNvSpPr/>
          <p:nvPr/>
        </p:nvSpPr>
        <p:spPr>
          <a:xfrm>
            <a:off x="1743247" y="2984534"/>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98F45DC-6FC7-B367-B44D-10C38D7E02A9}"/>
              </a:ext>
            </a:extLst>
          </p:cNvPr>
          <p:cNvSpPr/>
          <p:nvPr/>
        </p:nvSpPr>
        <p:spPr>
          <a:xfrm>
            <a:off x="2850428" y="3377904"/>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FCEC063-A7E0-035D-E8F8-81189F832FF2}"/>
              </a:ext>
            </a:extLst>
          </p:cNvPr>
          <p:cNvCxnSpPr>
            <a:cxnSpLocks/>
          </p:cNvCxnSpPr>
          <p:nvPr/>
        </p:nvCxnSpPr>
        <p:spPr>
          <a:xfrm>
            <a:off x="1834687" y="3041859"/>
            <a:ext cx="1015741" cy="371007"/>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5F16F9-6A39-6482-9A00-7047DBEC9E4C}"/>
              </a:ext>
            </a:extLst>
          </p:cNvPr>
          <p:cNvSpPr/>
          <p:nvPr/>
        </p:nvSpPr>
        <p:spPr>
          <a:xfrm>
            <a:off x="1183845" y="3516436"/>
            <a:ext cx="1167204" cy="1080962"/>
          </a:xfrm>
          <a:prstGeom prst="rect">
            <a:avLst/>
          </a:prstGeom>
          <a:solidFill>
            <a:schemeClr val="accent6">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213979-CEBD-368B-F46D-D3469A416925}"/>
              </a:ext>
            </a:extLst>
          </p:cNvPr>
          <p:cNvSpPr/>
          <p:nvPr/>
        </p:nvSpPr>
        <p:spPr>
          <a:xfrm>
            <a:off x="2351049" y="3977036"/>
            <a:ext cx="1105548" cy="1096072"/>
          </a:xfrm>
          <a:prstGeom prst="rect">
            <a:avLst/>
          </a:prstGeom>
          <a:solidFill>
            <a:schemeClr val="accent6">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91D132-F795-C625-042A-A84F9733A9D3}"/>
              </a:ext>
            </a:extLst>
          </p:cNvPr>
          <p:cNvSpPr/>
          <p:nvPr/>
        </p:nvSpPr>
        <p:spPr>
          <a:xfrm>
            <a:off x="1728959" y="3994878"/>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1AFDB1E-A817-229B-1138-4ABF04F4CB44}"/>
              </a:ext>
            </a:extLst>
          </p:cNvPr>
          <p:cNvSpPr/>
          <p:nvPr/>
        </p:nvSpPr>
        <p:spPr>
          <a:xfrm>
            <a:off x="2850428" y="4473976"/>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5A408BFB-4F6D-5E25-4961-42DF0B1967CB}"/>
              </a:ext>
            </a:extLst>
          </p:cNvPr>
          <p:cNvCxnSpPr>
            <a:cxnSpLocks/>
          </p:cNvCxnSpPr>
          <p:nvPr/>
        </p:nvCxnSpPr>
        <p:spPr>
          <a:xfrm>
            <a:off x="1834687" y="4086318"/>
            <a:ext cx="1015741" cy="422620"/>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D2F438-CCAE-DAE1-F072-D12D5101F615}"/>
              </a:ext>
            </a:extLst>
          </p:cNvPr>
          <p:cNvCxnSpPr>
            <a:cxnSpLocks/>
          </p:cNvCxnSpPr>
          <p:nvPr/>
        </p:nvCxnSpPr>
        <p:spPr>
          <a:xfrm>
            <a:off x="1786111" y="3085919"/>
            <a:ext cx="0" cy="913302"/>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85D0BD-EEC5-5B87-B7BA-CE3482D459E8}"/>
              </a:ext>
            </a:extLst>
          </p:cNvPr>
          <p:cNvCxnSpPr>
            <a:cxnSpLocks/>
          </p:cNvCxnSpPr>
          <p:nvPr/>
        </p:nvCxnSpPr>
        <p:spPr>
          <a:xfrm>
            <a:off x="2899004" y="3487038"/>
            <a:ext cx="0" cy="986938"/>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1DE0DB-D81E-FBFC-7E96-87B6A5758C5B}"/>
              </a:ext>
            </a:extLst>
          </p:cNvPr>
          <p:cNvSpPr txBox="1"/>
          <p:nvPr/>
        </p:nvSpPr>
        <p:spPr>
          <a:xfrm>
            <a:off x="4856832" y="2947734"/>
            <a:ext cx="3457203" cy="707886"/>
          </a:xfrm>
          <a:prstGeom prst="rect">
            <a:avLst/>
          </a:prstGeom>
          <a:noFill/>
        </p:spPr>
        <p:txBody>
          <a:bodyPr wrap="square" rtlCol="0">
            <a:spAutoFit/>
          </a:bodyPr>
          <a:lstStyle/>
          <a:p>
            <a:r>
              <a:rPr lang="en-US" sz="2000" dirty="0"/>
              <a:t>Maybe we can add additional connections?</a:t>
            </a:r>
          </a:p>
        </p:txBody>
      </p:sp>
      <p:sp>
        <p:nvSpPr>
          <p:cNvPr id="34" name="TextBox 33">
            <a:extLst>
              <a:ext uri="{FF2B5EF4-FFF2-40B4-BE49-F238E27FC236}">
                <a16:creationId xmlns:a16="http://schemas.microsoft.com/office/drawing/2014/main" id="{1B301BD4-6FBC-F431-749D-3A38F1A369FF}"/>
              </a:ext>
            </a:extLst>
          </p:cNvPr>
          <p:cNvSpPr txBox="1"/>
          <p:nvPr/>
        </p:nvSpPr>
        <p:spPr>
          <a:xfrm>
            <a:off x="1184069" y="5492115"/>
            <a:ext cx="2860439" cy="1015663"/>
          </a:xfrm>
          <a:prstGeom prst="rect">
            <a:avLst/>
          </a:prstGeom>
          <a:noFill/>
        </p:spPr>
        <p:txBody>
          <a:bodyPr wrap="square" rtlCol="0">
            <a:spAutoFit/>
          </a:bodyPr>
          <a:lstStyle/>
          <a:p>
            <a:r>
              <a:rPr lang="en-US" sz="2000" dirty="0"/>
              <a:t>Horizontal connections are only for cells in the same model layer</a:t>
            </a:r>
          </a:p>
        </p:txBody>
      </p:sp>
      <p:sp>
        <p:nvSpPr>
          <p:cNvPr id="35" name="TextBox 34">
            <a:extLst>
              <a:ext uri="{FF2B5EF4-FFF2-40B4-BE49-F238E27FC236}">
                <a16:creationId xmlns:a16="http://schemas.microsoft.com/office/drawing/2014/main" id="{1B8C8DFF-F997-E4C5-1ACC-CAC0AEECADA0}"/>
              </a:ext>
            </a:extLst>
          </p:cNvPr>
          <p:cNvSpPr txBox="1"/>
          <p:nvPr/>
        </p:nvSpPr>
        <p:spPr>
          <a:xfrm>
            <a:off x="9101924" y="1745021"/>
            <a:ext cx="1838561" cy="646331"/>
          </a:xfrm>
          <a:prstGeom prst="rect">
            <a:avLst/>
          </a:prstGeom>
          <a:noFill/>
        </p:spPr>
        <p:txBody>
          <a:bodyPr wrap="square" rtlCol="0">
            <a:spAutoFit/>
          </a:bodyPr>
          <a:lstStyle/>
          <a:p>
            <a:pPr algn="ctr"/>
            <a:r>
              <a:rPr lang="en-US" b="1" dirty="0"/>
              <a:t>Fully Connected Grid</a:t>
            </a:r>
          </a:p>
        </p:txBody>
      </p:sp>
      <p:sp>
        <p:nvSpPr>
          <p:cNvPr id="36" name="Rectangle 35">
            <a:extLst>
              <a:ext uri="{FF2B5EF4-FFF2-40B4-BE49-F238E27FC236}">
                <a16:creationId xmlns:a16="http://schemas.microsoft.com/office/drawing/2014/main" id="{5073C884-EB31-AF35-0921-E5ED60B6446E}"/>
              </a:ext>
            </a:extLst>
          </p:cNvPr>
          <p:cNvSpPr/>
          <p:nvPr/>
        </p:nvSpPr>
        <p:spPr>
          <a:xfrm>
            <a:off x="8854001" y="2618630"/>
            <a:ext cx="1167204" cy="957254"/>
          </a:xfrm>
          <a:prstGeom prst="rect">
            <a:avLst/>
          </a:prstGeom>
          <a:solidFill>
            <a:schemeClr val="accent2">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0B7B264-0F89-2A63-5BA2-CF914FFCC0CC}"/>
              </a:ext>
            </a:extLst>
          </p:cNvPr>
          <p:cNvSpPr/>
          <p:nvPr/>
        </p:nvSpPr>
        <p:spPr>
          <a:xfrm>
            <a:off x="10021205" y="2955522"/>
            <a:ext cx="1105548" cy="1096072"/>
          </a:xfrm>
          <a:prstGeom prst="rect">
            <a:avLst/>
          </a:prstGeom>
          <a:solidFill>
            <a:schemeClr val="accent2">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003CBF-19B2-F806-A40A-2BF49FE3DA39}"/>
              </a:ext>
            </a:extLst>
          </p:cNvPr>
          <p:cNvSpPr/>
          <p:nvPr/>
        </p:nvSpPr>
        <p:spPr>
          <a:xfrm>
            <a:off x="9413403" y="3059092"/>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B25023D-C61A-6506-E669-A364B88869CB}"/>
              </a:ext>
            </a:extLst>
          </p:cNvPr>
          <p:cNvSpPr/>
          <p:nvPr/>
        </p:nvSpPr>
        <p:spPr>
          <a:xfrm>
            <a:off x="10520584" y="3452462"/>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3915A52B-182E-3054-4E57-50C2BA7AFCEA}"/>
              </a:ext>
            </a:extLst>
          </p:cNvPr>
          <p:cNvCxnSpPr>
            <a:cxnSpLocks/>
          </p:cNvCxnSpPr>
          <p:nvPr/>
        </p:nvCxnSpPr>
        <p:spPr>
          <a:xfrm>
            <a:off x="9504843" y="3116417"/>
            <a:ext cx="1015741" cy="371007"/>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D8A29E0-03BE-79CA-63C8-E8F46F9AA8F6}"/>
              </a:ext>
            </a:extLst>
          </p:cNvPr>
          <p:cNvSpPr/>
          <p:nvPr/>
        </p:nvSpPr>
        <p:spPr>
          <a:xfrm>
            <a:off x="8854001" y="3590994"/>
            <a:ext cx="1167204" cy="1080962"/>
          </a:xfrm>
          <a:prstGeom prst="rect">
            <a:avLst/>
          </a:prstGeom>
          <a:solidFill>
            <a:schemeClr val="accent6">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B7F0890-CA18-9D9F-C8C4-CC15138A6204}"/>
              </a:ext>
            </a:extLst>
          </p:cNvPr>
          <p:cNvSpPr/>
          <p:nvPr/>
        </p:nvSpPr>
        <p:spPr>
          <a:xfrm>
            <a:off x="10021205" y="4051594"/>
            <a:ext cx="1105548" cy="1096072"/>
          </a:xfrm>
          <a:prstGeom prst="rect">
            <a:avLst/>
          </a:prstGeom>
          <a:solidFill>
            <a:schemeClr val="accent6">
              <a:lumMod val="60000"/>
              <a:lumOff val="40000"/>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5426579-33D1-96D1-8ACB-0C9BED33DC28}"/>
              </a:ext>
            </a:extLst>
          </p:cNvPr>
          <p:cNvSpPr/>
          <p:nvPr/>
        </p:nvSpPr>
        <p:spPr>
          <a:xfrm>
            <a:off x="9399115" y="4069436"/>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4B4198C-9F85-0B4C-2E67-3D5E2BE2A787}"/>
              </a:ext>
            </a:extLst>
          </p:cNvPr>
          <p:cNvSpPr/>
          <p:nvPr/>
        </p:nvSpPr>
        <p:spPr>
          <a:xfrm>
            <a:off x="10520584" y="4548534"/>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a:extLst>
              <a:ext uri="{FF2B5EF4-FFF2-40B4-BE49-F238E27FC236}">
                <a16:creationId xmlns:a16="http://schemas.microsoft.com/office/drawing/2014/main" id="{F9A02BC1-F335-D691-76C4-08E1F0BE1872}"/>
              </a:ext>
            </a:extLst>
          </p:cNvPr>
          <p:cNvCxnSpPr>
            <a:cxnSpLocks/>
          </p:cNvCxnSpPr>
          <p:nvPr/>
        </p:nvCxnSpPr>
        <p:spPr>
          <a:xfrm>
            <a:off x="9504843" y="4160876"/>
            <a:ext cx="1015741" cy="422620"/>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4F54694-5B59-9689-DD58-64860A28B5B3}"/>
              </a:ext>
            </a:extLst>
          </p:cNvPr>
          <p:cNvCxnSpPr>
            <a:cxnSpLocks/>
          </p:cNvCxnSpPr>
          <p:nvPr/>
        </p:nvCxnSpPr>
        <p:spPr>
          <a:xfrm>
            <a:off x="9456267" y="3160477"/>
            <a:ext cx="0" cy="913302"/>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CDE48CB-D08B-BFCC-2C05-70CDB4D94F5F}"/>
              </a:ext>
            </a:extLst>
          </p:cNvPr>
          <p:cNvCxnSpPr>
            <a:cxnSpLocks/>
          </p:cNvCxnSpPr>
          <p:nvPr/>
        </p:nvCxnSpPr>
        <p:spPr>
          <a:xfrm>
            <a:off x="10569160" y="3561596"/>
            <a:ext cx="0" cy="986938"/>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4B108D-1252-E855-C481-3C80767A5832}"/>
              </a:ext>
            </a:extLst>
          </p:cNvPr>
          <p:cNvCxnSpPr>
            <a:cxnSpLocks/>
          </p:cNvCxnSpPr>
          <p:nvPr/>
        </p:nvCxnSpPr>
        <p:spPr>
          <a:xfrm flipV="1">
            <a:off x="9504843" y="3558019"/>
            <a:ext cx="985908" cy="525557"/>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animBg="1"/>
      <p:bldP spid="37" grpId="0" animBg="1"/>
      <p:bldP spid="38" grpId="0" animBg="1"/>
      <p:bldP spid="39" grpId="0" animBg="1"/>
      <p:bldP spid="41"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7BCC-82A7-48A8-6994-FAFDF987715D}"/>
              </a:ext>
            </a:extLst>
          </p:cNvPr>
          <p:cNvSpPr>
            <a:spLocks noGrp="1"/>
          </p:cNvSpPr>
          <p:nvPr>
            <p:ph type="title"/>
          </p:nvPr>
        </p:nvSpPr>
        <p:spPr/>
        <p:txBody>
          <a:bodyPr/>
          <a:lstStyle/>
          <a:p>
            <a:r>
              <a:rPr lang="en-US" dirty="0"/>
              <a:t>Discretization Types in MODFLOW 6</a:t>
            </a:r>
          </a:p>
        </p:txBody>
      </p:sp>
      <p:sp>
        <p:nvSpPr>
          <p:cNvPr id="4" name="TextBox 3">
            <a:extLst>
              <a:ext uri="{FF2B5EF4-FFF2-40B4-BE49-F238E27FC236}">
                <a16:creationId xmlns:a16="http://schemas.microsoft.com/office/drawing/2014/main" id="{7AED9DAD-86BF-5BD5-FA21-77D3BC243045}"/>
              </a:ext>
            </a:extLst>
          </p:cNvPr>
          <p:cNvSpPr txBox="1"/>
          <p:nvPr/>
        </p:nvSpPr>
        <p:spPr>
          <a:xfrm>
            <a:off x="1288909" y="1973606"/>
            <a:ext cx="1490280" cy="646331"/>
          </a:xfrm>
          <a:prstGeom prst="rect">
            <a:avLst/>
          </a:prstGeom>
          <a:noFill/>
        </p:spPr>
        <p:txBody>
          <a:bodyPr wrap="none" rtlCol="0">
            <a:spAutoFit/>
          </a:bodyPr>
          <a:lstStyle/>
          <a:p>
            <a:pPr algn="ctr"/>
            <a:r>
              <a:rPr lang="en-US" dirty="0"/>
              <a:t>DIS </a:t>
            </a:r>
          </a:p>
          <a:p>
            <a:pPr algn="ctr"/>
            <a:r>
              <a:rPr lang="en-US" dirty="0"/>
              <a:t>(Regular Grid)</a:t>
            </a:r>
          </a:p>
        </p:txBody>
      </p:sp>
      <p:sp>
        <p:nvSpPr>
          <p:cNvPr id="5" name="TextBox 4">
            <a:extLst>
              <a:ext uri="{FF2B5EF4-FFF2-40B4-BE49-F238E27FC236}">
                <a16:creationId xmlns:a16="http://schemas.microsoft.com/office/drawing/2014/main" id="{4116C45F-86F3-6358-2369-43813E622E66}"/>
              </a:ext>
            </a:extLst>
          </p:cNvPr>
          <p:cNvSpPr txBox="1"/>
          <p:nvPr/>
        </p:nvSpPr>
        <p:spPr>
          <a:xfrm>
            <a:off x="4302322" y="2001188"/>
            <a:ext cx="2813912" cy="646331"/>
          </a:xfrm>
          <a:prstGeom prst="rect">
            <a:avLst/>
          </a:prstGeom>
          <a:noFill/>
        </p:spPr>
        <p:txBody>
          <a:bodyPr wrap="none" rtlCol="0">
            <a:spAutoFit/>
          </a:bodyPr>
          <a:lstStyle/>
          <a:p>
            <a:pPr algn="ctr"/>
            <a:r>
              <a:rPr lang="en-US" dirty="0"/>
              <a:t>DISV </a:t>
            </a:r>
          </a:p>
          <a:p>
            <a:pPr algn="ctr"/>
            <a:r>
              <a:rPr lang="en-US" dirty="0"/>
              <a:t>(Layered Unstructured Grid)</a:t>
            </a:r>
          </a:p>
        </p:txBody>
      </p:sp>
      <p:sp>
        <p:nvSpPr>
          <p:cNvPr id="6" name="TextBox 5">
            <a:extLst>
              <a:ext uri="{FF2B5EF4-FFF2-40B4-BE49-F238E27FC236}">
                <a16:creationId xmlns:a16="http://schemas.microsoft.com/office/drawing/2014/main" id="{E46B901C-F706-C674-0295-5DC6A5E96BD0}"/>
              </a:ext>
            </a:extLst>
          </p:cNvPr>
          <p:cNvSpPr txBox="1"/>
          <p:nvPr/>
        </p:nvSpPr>
        <p:spPr>
          <a:xfrm>
            <a:off x="8540734" y="2001188"/>
            <a:ext cx="2516266" cy="646331"/>
          </a:xfrm>
          <a:prstGeom prst="rect">
            <a:avLst/>
          </a:prstGeom>
          <a:noFill/>
        </p:spPr>
        <p:txBody>
          <a:bodyPr wrap="none" rtlCol="0">
            <a:spAutoFit/>
          </a:bodyPr>
          <a:lstStyle/>
          <a:p>
            <a:pPr algn="ctr"/>
            <a:r>
              <a:rPr lang="en-US" dirty="0"/>
              <a:t>DISU </a:t>
            </a:r>
          </a:p>
          <a:p>
            <a:pPr algn="ctr"/>
            <a:r>
              <a:rPr lang="en-US" dirty="0"/>
              <a:t>(Fully Unstructured Grid)</a:t>
            </a:r>
          </a:p>
        </p:txBody>
      </p:sp>
      <p:pic>
        <p:nvPicPr>
          <p:cNvPr id="7" name="Picture 6" descr="mf6.png">
            <a:extLst>
              <a:ext uri="{FF2B5EF4-FFF2-40B4-BE49-F238E27FC236}">
                <a16:creationId xmlns:a16="http://schemas.microsoft.com/office/drawing/2014/main" id="{F83FA10D-B74C-25D4-52FC-25C509CE9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322" y="3105369"/>
            <a:ext cx="3165624" cy="2592994"/>
          </a:xfrm>
          <a:prstGeom prst="rect">
            <a:avLst/>
          </a:prstGeom>
        </p:spPr>
      </p:pic>
      <p:pic>
        <p:nvPicPr>
          <p:cNvPr id="8" name="Picture 2" descr="D:\users\langevin\ModelDevelopment\mfusg\presentations\2013_MODFLOW_Langevin\test_grids\structured\pp_modflowgrid04.tif">
            <a:extLst>
              <a:ext uri="{FF2B5EF4-FFF2-40B4-BE49-F238E27FC236}">
                <a16:creationId xmlns:a16="http://schemas.microsoft.com/office/drawing/2014/main" id="{4E6527C4-AD8E-5627-4697-831921D9849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3305" y="3429000"/>
            <a:ext cx="3556637" cy="170535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Left Brace 8">
            <a:extLst>
              <a:ext uri="{FF2B5EF4-FFF2-40B4-BE49-F238E27FC236}">
                <a16:creationId xmlns:a16="http://schemas.microsoft.com/office/drawing/2014/main" id="{F797E6B3-CBF3-F866-3124-D3D69E9F0279}"/>
              </a:ext>
            </a:extLst>
          </p:cNvPr>
          <p:cNvSpPr/>
          <p:nvPr/>
        </p:nvSpPr>
        <p:spPr>
          <a:xfrm rot="16200000">
            <a:off x="3587017" y="2150045"/>
            <a:ext cx="422532" cy="7339326"/>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979E7FE-E009-6246-FCCF-EF68899E5608}"/>
              </a:ext>
            </a:extLst>
          </p:cNvPr>
          <p:cNvSpPr txBox="1"/>
          <p:nvPr/>
        </p:nvSpPr>
        <p:spPr>
          <a:xfrm>
            <a:off x="1686049" y="6040046"/>
            <a:ext cx="4506811" cy="646331"/>
          </a:xfrm>
          <a:prstGeom prst="rect">
            <a:avLst/>
          </a:prstGeom>
          <a:noFill/>
        </p:spPr>
        <p:txBody>
          <a:bodyPr wrap="none" rtlCol="0">
            <a:spAutoFit/>
          </a:bodyPr>
          <a:lstStyle/>
          <a:p>
            <a:r>
              <a:rPr lang="en-US" dirty="0"/>
              <a:t>”Layered” = same grid applies for each layer,</a:t>
            </a:r>
          </a:p>
          <a:p>
            <a:r>
              <a:rPr lang="en-US" b="1" dirty="0"/>
              <a:t>and horizontal connections are within a layer</a:t>
            </a:r>
          </a:p>
        </p:txBody>
      </p:sp>
      <p:sp>
        <p:nvSpPr>
          <p:cNvPr id="11" name="Left Brace 10">
            <a:extLst>
              <a:ext uri="{FF2B5EF4-FFF2-40B4-BE49-F238E27FC236}">
                <a16:creationId xmlns:a16="http://schemas.microsoft.com/office/drawing/2014/main" id="{44862649-8476-2A9C-AF28-26AE5161B8C2}"/>
              </a:ext>
            </a:extLst>
          </p:cNvPr>
          <p:cNvSpPr/>
          <p:nvPr/>
        </p:nvSpPr>
        <p:spPr>
          <a:xfrm rot="16200000">
            <a:off x="9723548" y="3688961"/>
            <a:ext cx="422532" cy="4243347"/>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1ECAD810-1BBD-49EA-DB11-55E81184AB60}"/>
              </a:ext>
            </a:extLst>
          </p:cNvPr>
          <p:cNvSpPr txBox="1"/>
          <p:nvPr/>
        </p:nvSpPr>
        <p:spPr>
          <a:xfrm>
            <a:off x="8505831" y="6106976"/>
            <a:ext cx="3015954" cy="646331"/>
          </a:xfrm>
          <a:prstGeom prst="rect">
            <a:avLst/>
          </a:prstGeom>
          <a:noFill/>
        </p:spPr>
        <p:txBody>
          <a:bodyPr wrap="none" rtlCol="0">
            <a:spAutoFit/>
          </a:bodyPr>
          <a:lstStyle/>
          <a:p>
            <a:r>
              <a:rPr lang="en-US" dirty="0"/>
              <a:t>No formal layer concept;</a:t>
            </a:r>
          </a:p>
          <a:p>
            <a:r>
              <a:rPr lang="en-US" b="1" dirty="0"/>
              <a:t>Connections specified by user</a:t>
            </a:r>
          </a:p>
        </p:txBody>
      </p:sp>
      <p:pic>
        <p:nvPicPr>
          <p:cNvPr id="13" name="Picture 12">
            <a:extLst>
              <a:ext uri="{FF2B5EF4-FFF2-40B4-BE49-F238E27FC236}">
                <a16:creationId xmlns:a16="http://schemas.microsoft.com/office/drawing/2014/main" id="{CEDFA287-F095-7336-C626-77993E537A23}"/>
              </a:ext>
            </a:extLst>
          </p:cNvPr>
          <p:cNvPicPr>
            <a:picLocks noChangeAspect="1"/>
          </p:cNvPicPr>
          <p:nvPr/>
        </p:nvPicPr>
        <p:blipFill>
          <a:blip r:embed="rId5"/>
          <a:stretch>
            <a:fillRect/>
          </a:stretch>
        </p:blipFill>
        <p:spPr>
          <a:xfrm>
            <a:off x="8088182" y="2910342"/>
            <a:ext cx="3421370" cy="2426203"/>
          </a:xfrm>
          <a:prstGeom prst="rect">
            <a:avLst/>
          </a:prstGeom>
        </p:spPr>
      </p:pic>
    </p:spTree>
    <p:extLst>
      <p:ext uri="{BB962C8B-B14F-4D97-AF65-F5344CB8AC3E}">
        <p14:creationId xmlns:p14="http://schemas.microsoft.com/office/powerpoint/2010/main" val="191554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248C-A469-A3CA-33BF-E765BEE34967}"/>
              </a:ext>
            </a:extLst>
          </p:cNvPr>
          <p:cNvSpPr>
            <a:spLocks noGrp="1"/>
          </p:cNvSpPr>
          <p:nvPr>
            <p:ph type="title"/>
          </p:nvPr>
        </p:nvSpPr>
        <p:spPr/>
        <p:txBody>
          <a:bodyPr/>
          <a:lstStyle/>
          <a:p>
            <a:r>
              <a:rPr lang="en-US" dirty="0"/>
              <a:t>Python Dis2Disu Converter</a:t>
            </a:r>
          </a:p>
        </p:txBody>
      </p:sp>
      <p:pic>
        <p:nvPicPr>
          <p:cNvPr id="3" name="Picture 2">
            <a:extLst>
              <a:ext uri="{FF2B5EF4-FFF2-40B4-BE49-F238E27FC236}">
                <a16:creationId xmlns:a16="http://schemas.microsoft.com/office/drawing/2014/main" id="{C11F766D-5271-AE68-790B-C16643AE771D}"/>
              </a:ext>
            </a:extLst>
          </p:cNvPr>
          <p:cNvPicPr>
            <a:picLocks noChangeAspect="1"/>
          </p:cNvPicPr>
          <p:nvPr/>
        </p:nvPicPr>
        <p:blipFill>
          <a:blip r:embed="rId2"/>
          <a:stretch>
            <a:fillRect/>
          </a:stretch>
        </p:blipFill>
        <p:spPr>
          <a:xfrm>
            <a:off x="1885106" y="1690688"/>
            <a:ext cx="5096696" cy="4684105"/>
          </a:xfrm>
          <a:prstGeom prst="rect">
            <a:avLst/>
          </a:prstGeom>
        </p:spPr>
      </p:pic>
      <p:pic>
        <p:nvPicPr>
          <p:cNvPr id="4" name="Picture 3">
            <a:extLst>
              <a:ext uri="{FF2B5EF4-FFF2-40B4-BE49-F238E27FC236}">
                <a16:creationId xmlns:a16="http://schemas.microsoft.com/office/drawing/2014/main" id="{C5134B8A-721A-C0EC-1430-A275F4EACB18}"/>
              </a:ext>
            </a:extLst>
          </p:cNvPr>
          <p:cNvPicPr>
            <a:picLocks noChangeAspect="1"/>
          </p:cNvPicPr>
          <p:nvPr/>
        </p:nvPicPr>
        <p:blipFill>
          <a:blip r:embed="rId3"/>
          <a:stretch>
            <a:fillRect/>
          </a:stretch>
        </p:blipFill>
        <p:spPr>
          <a:xfrm>
            <a:off x="7585792" y="3197748"/>
            <a:ext cx="1889256" cy="2013298"/>
          </a:xfrm>
          <a:prstGeom prst="rect">
            <a:avLst/>
          </a:prstGeom>
        </p:spPr>
      </p:pic>
      <p:pic>
        <p:nvPicPr>
          <p:cNvPr id="5" name="Picture 4">
            <a:extLst>
              <a:ext uri="{FF2B5EF4-FFF2-40B4-BE49-F238E27FC236}">
                <a16:creationId xmlns:a16="http://schemas.microsoft.com/office/drawing/2014/main" id="{119C98A2-2507-9D86-A2C8-9E78DCC7E00F}"/>
              </a:ext>
            </a:extLst>
          </p:cNvPr>
          <p:cNvPicPr>
            <a:picLocks noChangeAspect="1"/>
          </p:cNvPicPr>
          <p:nvPr/>
        </p:nvPicPr>
        <p:blipFill>
          <a:blip r:embed="rId4"/>
          <a:stretch>
            <a:fillRect/>
          </a:stretch>
        </p:blipFill>
        <p:spPr>
          <a:xfrm>
            <a:off x="10079039" y="3197748"/>
            <a:ext cx="1812923" cy="2041923"/>
          </a:xfrm>
          <a:prstGeom prst="rect">
            <a:avLst/>
          </a:prstGeom>
        </p:spPr>
      </p:pic>
      <p:sp>
        <p:nvSpPr>
          <p:cNvPr id="6" name="Right Arrow 5">
            <a:extLst>
              <a:ext uri="{FF2B5EF4-FFF2-40B4-BE49-F238E27FC236}">
                <a16:creationId xmlns:a16="http://schemas.microsoft.com/office/drawing/2014/main" id="{DB6FAD0C-16A0-C503-B5C3-EA7160FB201D}"/>
              </a:ext>
            </a:extLst>
          </p:cNvPr>
          <p:cNvSpPr/>
          <p:nvPr/>
        </p:nvSpPr>
        <p:spPr>
          <a:xfrm>
            <a:off x="9281654" y="2660072"/>
            <a:ext cx="914400"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1280878-529D-FD56-2D8E-E5A8F6455065}"/>
              </a:ext>
            </a:extLst>
          </p:cNvPr>
          <p:cNvSpPr txBox="1"/>
          <p:nvPr/>
        </p:nvSpPr>
        <p:spPr>
          <a:xfrm>
            <a:off x="8313108" y="2641381"/>
            <a:ext cx="650782" cy="411883"/>
          </a:xfrm>
          <a:prstGeom prst="rect">
            <a:avLst/>
          </a:prstGeom>
          <a:noFill/>
        </p:spPr>
        <p:txBody>
          <a:bodyPr wrap="square" rtlCol="0">
            <a:spAutoFit/>
          </a:bodyPr>
          <a:lstStyle/>
          <a:p>
            <a:r>
              <a:rPr lang="en-US" sz="2000" b="1" dirty="0"/>
              <a:t>DIS</a:t>
            </a:r>
          </a:p>
        </p:txBody>
      </p:sp>
      <p:sp>
        <p:nvSpPr>
          <p:cNvPr id="8" name="TextBox 7">
            <a:extLst>
              <a:ext uri="{FF2B5EF4-FFF2-40B4-BE49-F238E27FC236}">
                <a16:creationId xmlns:a16="http://schemas.microsoft.com/office/drawing/2014/main" id="{A26D4967-CFC2-7090-9A63-D4C7793CFBF8}"/>
              </a:ext>
            </a:extLst>
          </p:cNvPr>
          <p:cNvSpPr txBox="1"/>
          <p:nvPr/>
        </p:nvSpPr>
        <p:spPr>
          <a:xfrm>
            <a:off x="10751699" y="2633464"/>
            <a:ext cx="802992" cy="400110"/>
          </a:xfrm>
          <a:prstGeom prst="rect">
            <a:avLst/>
          </a:prstGeom>
          <a:noFill/>
        </p:spPr>
        <p:txBody>
          <a:bodyPr wrap="square" rtlCol="0">
            <a:spAutoFit/>
          </a:bodyPr>
          <a:lstStyle/>
          <a:p>
            <a:r>
              <a:rPr lang="en-US" sz="2000" b="1" dirty="0"/>
              <a:t>DISU</a:t>
            </a:r>
          </a:p>
        </p:txBody>
      </p:sp>
    </p:spTree>
    <p:extLst>
      <p:ext uri="{BB962C8B-B14F-4D97-AF65-F5344CB8AC3E}">
        <p14:creationId xmlns:p14="http://schemas.microsoft.com/office/powerpoint/2010/main" val="166720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F0C4-5C0C-C19F-957F-7558D85AA599}"/>
              </a:ext>
            </a:extLst>
          </p:cNvPr>
          <p:cNvSpPr>
            <a:spLocks noGrp="1"/>
          </p:cNvSpPr>
          <p:nvPr>
            <p:ph type="title"/>
          </p:nvPr>
        </p:nvSpPr>
        <p:spPr/>
        <p:txBody>
          <a:bodyPr/>
          <a:lstStyle/>
          <a:p>
            <a:r>
              <a:rPr lang="en-US" dirty="0"/>
              <a:t>Multi-Point XT3D – Fully Connected Grid</a:t>
            </a:r>
          </a:p>
        </p:txBody>
      </p:sp>
      <p:sp>
        <p:nvSpPr>
          <p:cNvPr id="4" name="TextBox 3">
            <a:extLst>
              <a:ext uri="{FF2B5EF4-FFF2-40B4-BE49-F238E27FC236}">
                <a16:creationId xmlns:a16="http://schemas.microsoft.com/office/drawing/2014/main" id="{F7F96AA6-8524-955A-48E7-12973AB1BD98}"/>
              </a:ext>
            </a:extLst>
          </p:cNvPr>
          <p:cNvSpPr txBox="1"/>
          <p:nvPr/>
        </p:nvSpPr>
        <p:spPr>
          <a:xfrm>
            <a:off x="2656166" y="1727477"/>
            <a:ext cx="1492909" cy="369332"/>
          </a:xfrm>
          <a:prstGeom prst="rect">
            <a:avLst/>
          </a:prstGeom>
          <a:noFill/>
        </p:spPr>
        <p:txBody>
          <a:bodyPr wrap="none" rtlCol="0">
            <a:spAutoFit/>
          </a:bodyPr>
          <a:lstStyle/>
          <a:p>
            <a:r>
              <a:rPr lang="en-US" b="1" dirty="0"/>
              <a:t>10-degree dip</a:t>
            </a:r>
          </a:p>
        </p:txBody>
      </p:sp>
      <p:sp>
        <p:nvSpPr>
          <p:cNvPr id="5" name="TextBox 4">
            <a:extLst>
              <a:ext uri="{FF2B5EF4-FFF2-40B4-BE49-F238E27FC236}">
                <a16:creationId xmlns:a16="http://schemas.microsoft.com/office/drawing/2014/main" id="{145D41A3-D3D1-64A4-D2C8-A2C16FC37550}"/>
              </a:ext>
            </a:extLst>
          </p:cNvPr>
          <p:cNvSpPr txBox="1"/>
          <p:nvPr/>
        </p:nvSpPr>
        <p:spPr>
          <a:xfrm>
            <a:off x="8180411" y="1764267"/>
            <a:ext cx="1492909" cy="369332"/>
          </a:xfrm>
          <a:prstGeom prst="rect">
            <a:avLst/>
          </a:prstGeom>
          <a:noFill/>
        </p:spPr>
        <p:txBody>
          <a:bodyPr wrap="none" rtlCol="0">
            <a:spAutoFit/>
          </a:bodyPr>
          <a:lstStyle/>
          <a:p>
            <a:r>
              <a:rPr lang="en-US" b="1" dirty="0"/>
              <a:t>30-degree dip</a:t>
            </a:r>
          </a:p>
        </p:txBody>
      </p:sp>
      <p:pic>
        <p:nvPicPr>
          <p:cNvPr id="6" name="Picture 5">
            <a:extLst>
              <a:ext uri="{FF2B5EF4-FFF2-40B4-BE49-F238E27FC236}">
                <a16:creationId xmlns:a16="http://schemas.microsoft.com/office/drawing/2014/main" id="{25609A75-7376-013D-571D-10AC2C3DE2F3}"/>
              </a:ext>
            </a:extLst>
          </p:cNvPr>
          <p:cNvPicPr>
            <a:picLocks noChangeAspect="1"/>
          </p:cNvPicPr>
          <p:nvPr/>
        </p:nvPicPr>
        <p:blipFill rotWithShape="1">
          <a:blip r:embed="rId2"/>
          <a:srcRect t="6465"/>
          <a:stretch/>
        </p:blipFill>
        <p:spPr>
          <a:xfrm>
            <a:off x="992888" y="2133600"/>
            <a:ext cx="4460744" cy="4250921"/>
          </a:xfrm>
          <a:prstGeom prst="rect">
            <a:avLst/>
          </a:prstGeom>
        </p:spPr>
      </p:pic>
      <p:pic>
        <p:nvPicPr>
          <p:cNvPr id="7" name="Picture 6">
            <a:extLst>
              <a:ext uri="{FF2B5EF4-FFF2-40B4-BE49-F238E27FC236}">
                <a16:creationId xmlns:a16="http://schemas.microsoft.com/office/drawing/2014/main" id="{1CE2BD08-FE8B-255A-0AC5-84D033D70806}"/>
              </a:ext>
            </a:extLst>
          </p:cNvPr>
          <p:cNvPicPr>
            <a:picLocks noChangeAspect="1"/>
          </p:cNvPicPr>
          <p:nvPr/>
        </p:nvPicPr>
        <p:blipFill rotWithShape="1">
          <a:blip r:embed="rId3"/>
          <a:srcRect t="6465"/>
          <a:stretch/>
        </p:blipFill>
        <p:spPr>
          <a:xfrm>
            <a:off x="6859180" y="2133599"/>
            <a:ext cx="4135372" cy="4250921"/>
          </a:xfrm>
          <a:prstGeom prst="rect">
            <a:avLst/>
          </a:prstGeom>
        </p:spPr>
      </p:pic>
      <p:pic>
        <p:nvPicPr>
          <p:cNvPr id="3" name="Picture 2">
            <a:extLst>
              <a:ext uri="{FF2B5EF4-FFF2-40B4-BE49-F238E27FC236}">
                <a16:creationId xmlns:a16="http://schemas.microsoft.com/office/drawing/2014/main" id="{2DC79152-7C6F-753A-55CF-2C5F6C74AAED}"/>
              </a:ext>
            </a:extLst>
          </p:cNvPr>
          <p:cNvPicPr>
            <a:picLocks noChangeAspect="1"/>
          </p:cNvPicPr>
          <p:nvPr/>
        </p:nvPicPr>
        <p:blipFill rotWithShape="1">
          <a:blip r:embed="rId4"/>
          <a:srcRect l="17231" t="20217" r="16152" b="17258"/>
          <a:stretch/>
        </p:blipFill>
        <p:spPr>
          <a:xfrm>
            <a:off x="5723019" y="3037482"/>
            <a:ext cx="288925" cy="265755"/>
          </a:xfrm>
          <a:prstGeom prst="rect">
            <a:avLst/>
          </a:prstGeom>
        </p:spPr>
      </p:pic>
      <p:pic>
        <p:nvPicPr>
          <p:cNvPr id="8" name="Picture 7">
            <a:extLst>
              <a:ext uri="{FF2B5EF4-FFF2-40B4-BE49-F238E27FC236}">
                <a16:creationId xmlns:a16="http://schemas.microsoft.com/office/drawing/2014/main" id="{4BC3ED7E-C8C2-15D7-5A0C-40E73327C5D7}"/>
              </a:ext>
            </a:extLst>
          </p:cNvPr>
          <p:cNvPicPr>
            <a:picLocks noChangeAspect="1"/>
          </p:cNvPicPr>
          <p:nvPr/>
        </p:nvPicPr>
        <p:blipFill rotWithShape="1">
          <a:blip r:embed="rId4"/>
          <a:srcRect l="17231" t="20217" r="16152" b="17258"/>
          <a:stretch/>
        </p:blipFill>
        <p:spPr>
          <a:xfrm>
            <a:off x="5723018" y="3541777"/>
            <a:ext cx="288925" cy="265755"/>
          </a:xfrm>
          <a:prstGeom prst="rect">
            <a:avLst/>
          </a:prstGeom>
        </p:spPr>
      </p:pic>
      <p:pic>
        <p:nvPicPr>
          <p:cNvPr id="9" name="Picture 8">
            <a:extLst>
              <a:ext uri="{FF2B5EF4-FFF2-40B4-BE49-F238E27FC236}">
                <a16:creationId xmlns:a16="http://schemas.microsoft.com/office/drawing/2014/main" id="{78FA58A0-74C0-2B6B-7AF7-0FAED47DE2E3}"/>
              </a:ext>
            </a:extLst>
          </p:cNvPr>
          <p:cNvPicPr>
            <a:picLocks noChangeAspect="1"/>
          </p:cNvPicPr>
          <p:nvPr/>
        </p:nvPicPr>
        <p:blipFill rotWithShape="1">
          <a:blip r:embed="rId4"/>
          <a:srcRect l="17231" t="20217" r="16152" b="17258"/>
          <a:stretch/>
        </p:blipFill>
        <p:spPr>
          <a:xfrm>
            <a:off x="5723018" y="4046072"/>
            <a:ext cx="288925" cy="265755"/>
          </a:xfrm>
          <a:prstGeom prst="rect">
            <a:avLst/>
          </a:prstGeom>
        </p:spPr>
      </p:pic>
      <p:pic>
        <p:nvPicPr>
          <p:cNvPr id="10" name="Picture 9">
            <a:extLst>
              <a:ext uri="{FF2B5EF4-FFF2-40B4-BE49-F238E27FC236}">
                <a16:creationId xmlns:a16="http://schemas.microsoft.com/office/drawing/2014/main" id="{9442D033-E6EF-F72B-7CB0-E84A1FDA0355}"/>
              </a:ext>
            </a:extLst>
          </p:cNvPr>
          <p:cNvPicPr>
            <a:picLocks noChangeAspect="1"/>
          </p:cNvPicPr>
          <p:nvPr/>
        </p:nvPicPr>
        <p:blipFill rotWithShape="1">
          <a:blip r:embed="rId4"/>
          <a:srcRect l="17231" t="20217" r="16152" b="17258"/>
          <a:stretch/>
        </p:blipFill>
        <p:spPr>
          <a:xfrm>
            <a:off x="10850091" y="3037482"/>
            <a:ext cx="288925" cy="265755"/>
          </a:xfrm>
          <a:prstGeom prst="rect">
            <a:avLst/>
          </a:prstGeom>
        </p:spPr>
      </p:pic>
      <p:pic>
        <p:nvPicPr>
          <p:cNvPr id="11" name="Picture 10">
            <a:extLst>
              <a:ext uri="{FF2B5EF4-FFF2-40B4-BE49-F238E27FC236}">
                <a16:creationId xmlns:a16="http://schemas.microsoft.com/office/drawing/2014/main" id="{3AE22A00-6AF1-4682-B91C-BBD61BFFBFE5}"/>
              </a:ext>
            </a:extLst>
          </p:cNvPr>
          <p:cNvPicPr>
            <a:picLocks noChangeAspect="1"/>
          </p:cNvPicPr>
          <p:nvPr/>
        </p:nvPicPr>
        <p:blipFill rotWithShape="1">
          <a:blip r:embed="rId4"/>
          <a:srcRect l="17231" t="20217" r="16152" b="17258"/>
          <a:stretch/>
        </p:blipFill>
        <p:spPr>
          <a:xfrm>
            <a:off x="10850090" y="3541777"/>
            <a:ext cx="288925" cy="265755"/>
          </a:xfrm>
          <a:prstGeom prst="rect">
            <a:avLst/>
          </a:prstGeom>
        </p:spPr>
      </p:pic>
      <p:pic>
        <p:nvPicPr>
          <p:cNvPr id="12" name="Picture 11">
            <a:extLst>
              <a:ext uri="{FF2B5EF4-FFF2-40B4-BE49-F238E27FC236}">
                <a16:creationId xmlns:a16="http://schemas.microsoft.com/office/drawing/2014/main" id="{92EC6C00-7883-0C2E-6426-8B2913736474}"/>
              </a:ext>
            </a:extLst>
          </p:cNvPr>
          <p:cNvPicPr>
            <a:picLocks noChangeAspect="1"/>
          </p:cNvPicPr>
          <p:nvPr/>
        </p:nvPicPr>
        <p:blipFill rotWithShape="1">
          <a:blip r:embed="rId4"/>
          <a:srcRect l="17231" t="20217" r="16152" b="17258"/>
          <a:stretch/>
        </p:blipFill>
        <p:spPr>
          <a:xfrm>
            <a:off x="10850090" y="4046072"/>
            <a:ext cx="288925" cy="265755"/>
          </a:xfrm>
          <a:prstGeom prst="rect">
            <a:avLst/>
          </a:prstGeom>
        </p:spPr>
      </p:pic>
    </p:spTree>
    <p:extLst>
      <p:ext uri="{BB962C8B-B14F-4D97-AF65-F5344CB8AC3E}">
        <p14:creationId xmlns:p14="http://schemas.microsoft.com/office/powerpoint/2010/main" val="31281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3665-2B63-9607-4E27-85D9FA64A302}"/>
              </a:ext>
            </a:extLst>
          </p:cNvPr>
          <p:cNvSpPr>
            <a:spLocks noGrp="1"/>
          </p:cNvSpPr>
          <p:nvPr>
            <p:ph type="title"/>
          </p:nvPr>
        </p:nvSpPr>
        <p:spPr/>
        <p:txBody>
          <a:bodyPr/>
          <a:lstStyle/>
          <a:p>
            <a:r>
              <a:rPr lang="en-US" dirty="0"/>
              <a:t>Results Summary: 30-Degree Dip</a:t>
            </a:r>
          </a:p>
        </p:txBody>
      </p:sp>
      <p:pic>
        <p:nvPicPr>
          <p:cNvPr id="3" name="Picture 2">
            <a:extLst>
              <a:ext uri="{FF2B5EF4-FFF2-40B4-BE49-F238E27FC236}">
                <a16:creationId xmlns:a16="http://schemas.microsoft.com/office/drawing/2014/main" id="{D05C3DCE-A6A5-E052-20D5-A0EC53C492E3}"/>
              </a:ext>
            </a:extLst>
          </p:cNvPr>
          <p:cNvPicPr>
            <a:picLocks noChangeAspect="1"/>
          </p:cNvPicPr>
          <p:nvPr/>
        </p:nvPicPr>
        <p:blipFill rotWithShape="1">
          <a:blip r:embed="rId3"/>
          <a:srcRect t="5680"/>
          <a:stretch/>
        </p:blipFill>
        <p:spPr>
          <a:xfrm>
            <a:off x="170004" y="2523744"/>
            <a:ext cx="3654470" cy="3896863"/>
          </a:xfrm>
          <a:prstGeom prst="rect">
            <a:avLst/>
          </a:prstGeom>
        </p:spPr>
      </p:pic>
      <p:sp>
        <p:nvSpPr>
          <p:cNvPr id="4" name="TextBox 3">
            <a:extLst>
              <a:ext uri="{FF2B5EF4-FFF2-40B4-BE49-F238E27FC236}">
                <a16:creationId xmlns:a16="http://schemas.microsoft.com/office/drawing/2014/main" id="{095FECE8-63A3-78B2-FF98-33DFC4A05682}"/>
              </a:ext>
            </a:extLst>
          </p:cNvPr>
          <p:cNvSpPr txBox="1"/>
          <p:nvPr/>
        </p:nvSpPr>
        <p:spPr>
          <a:xfrm>
            <a:off x="590906" y="1707910"/>
            <a:ext cx="2635080" cy="646331"/>
          </a:xfrm>
          <a:prstGeom prst="rect">
            <a:avLst/>
          </a:prstGeom>
          <a:noFill/>
        </p:spPr>
        <p:txBody>
          <a:bodyPr wrap="none" rtlCol="0">
            <a:spAutoFit/>
          </a:bodyPr>
          <a:lstStyle/>
          <a:p>
            <a:pPr algn="ctr"/>
            <a:r>
              <a:rPr lang="en-US" b="1" dirty="0"/>
              <a:t>Standard Two-Point</a:t>
            </a:r>
          </a:p>
          <a:p>
            <a:pPr algn="ctr"/>
            <a:r>
              <a:rPr lang="en-US" b="1" dirty="0"/>
              <a:t>DIS--Layered Connectivity</a:t>
            </a:r>
          </a:p>
        </p:txBody>
      </p:sp>
      <p:sp>
        <p:nvSpPr>
          <p:cNvPr id="5" name="TextBox 4">
            <a:extLst>
              <a:ext uri="{FF2B5EF4-FFF2-40B4-BE49-F238E27FC236}">
                <a16:creationId xmlns:a16="http://schemas.microsoft.com/office/drawing/2014/main" id="{E9FFC34D-8AEA-7508-52B9-9DD2A3E0D91F}"/>
              </a:ext>
            </a:extLst>
          </p:cNvPr>
          <p:cNvSpPr txBox="1"/>
          <p:nvPr/>
        </p:nvSpPr>
        <p:spPr>
          <a:xfrm>
            <a:off x="4805817" y="1711643"/>
            <a:ext cx="2635080" cy="646331"/>
          </a:xfrm>
          <a:prstGeom prst="rect">
            <a:avLst/>
          </a:prstGeom>
          <a:noFill/>
        </p:spPr>
        <p:txBody>
          <a:bodyPr wrap="none" rtlCol="0">
            <a:spAutoFit/>
          </a:bodyPr>
          <a:lstStyle/>
          <a:p>
            <a:pPr algn="ctr"/>
            <a:r>
              <a:rPr lang="en-US" b="1" dirty="0"/>
              <a:t>Multi-Point XT3D</a:t>
            </a:r>
          </a:p>
          <a:p>
            <a:pPr algn="ctr"/>
            <a:r>
              <a:rPr lang="en-US" b="1" dirty="0"/>
              <a:t>DIS--Layered Connectivity</a:t>
            </a:r>
          </a:p>
        </p:txBody>
      </p:sp>
      <p:sp>
        <p:nvSpPr>
          <p:cNvPr id="6" name="TextBox 5">
            <a:extLst>
              <a:ext uri="{FF2B5EF4-FFF2-40B4-BE49-F238E27FC236}">
                <a16:creationId xmlns:a16="http://schemas.microsoft.com/office/drawing/2014/main" id="{1D3C4509-C5A9-BE05-BCB0-B1337F2D7E4A}"/>
              </a:ext>
            </a:extLst>
          </p:cNvPr>
          <p:cNvSpPr txBox="1"/>
          <p:nvPr/>
        </p:nvSpPr>
        <p:spPr>
          <a:xfrm>
            <a:off x="8965984" y="1711643"/>
            <a:ext cx="2379177" cy="646331"/>
          </a:xfrm>
          <a:prstGeom prst="rect">
            <a:avLst/>
          </a:prstGeom>
          <a:noFill/>
        </p:spPr>
        <p:txBody>
          <a:bodyPr wrap="none" rtlCol="0">
            <a:spAutoFit/>
          </a:bodyPr>
          <a:lstStyle/>
          <a:p>
            <a:pPr algn="ctr"/>
            <a:r>
              <a:rPr lang="en-US" b="1" dirty="0"/>
              <a:t>Multi-Point XT3D</a:t>
            </a:r>
          </a:p>
          <a:p>
            <a:pPr algn="ctr"/>
            <a:r>
              <a:rPr lang="en-US" b="1" dirty="0"/>
              <a:t>DISU--Full Connectivity</a:t>
            </a:r>
          </a:p>
        </p:txBody>
      </p:sp>
      <p:pic>
        <p:nvPicPr>
          <p:cNvPr id="7" name="Picture 6">
            <a:extLst>
              <a:ext uri="{FF2B5EF4-FFF2-40B4-BE49-F238E27FC236}">
                <a16:creationId xmlns:a16="http://schemas.microsoft.com/office/drawing/2014/main" id="{1524B42E-34FC-1100-C3B6-54213F8D2199}"/>
              </a:ext>
            </a:extLst>
          </p:cNvPr>
          <p:cNvPicPr>
            <a:picLocks noChangeAspect="1"/>
          </p:cNvPicPr>
          <p:nvPr/>
        </p:nvPicPr>
        <p:blipFill rotWithShape="1">
          <a:blip r:embed="rId4"/>
          <a:srcRect t="5680"/>
          <a:stretch/>
        </p:blipFill>
        <p:spPr>
          <a:xfrm>
            <a:off x="4280900" y="2498671"/>
            <a:ext cx="3654470" cy="3896863"/>
          </a:xfrm>
          <a:prstGeom prst="rect">
            <a:avLst/>
          </a:prstGeom>
        </p:spPr>
      </p:pic>
      <p:pic>
        <p:nvPicPr>
          <p:cNvPr id="8" name="Picture 7">
            <a:extLst>
              <a:ext uri="{FF2B5EF4-FFF2-40B4-BE49-F238E27FC236}">
                <a16:creationId xmlns:a16="http://schemas.microsoft.com/office/drawing/2014/main" id="{4C30CF69-A346-5302-13E3-703143215AA9}"/>
              </a:ext>
            </a:extLst>
          </p:cNvPr>
          <p:cNvPicPr>
            <a:picLocks noChangeAspect="1"/>
          </p:cNvPicPr>
          <p:nvPr/>
        </p:nvPicPr>
        <p:blipFill rotWithShape="1">
          <a:blip r:embed="rId5"/>
          <a:srcRect t="6234"/>
          <a:stretch/>
        </p:blipFill>
        <p:spPr>
          <a:xfrm>
            <a:off x="8259495" y="2523744"/>
            <a:ext cx="3759429" cy="3874004"/>
          </a:xfrm>
          <a:prstGeom prst="rect">
            <a:avLst/>
          </a:prstGeom>
        </p:spPr>
      </p:pic>
      <p:pic>
        <p:nvPicPr>
          <p:cNvPr id="9" name="Picture 8">
            <a:extLst>
              <a:ext uri="{FF2B5EF4-FFF2-40B4-BE49-F238E27FC236}">
                <a16:creationId xmlns:a16="http://schemas.microsoft.com/office/drawing/2014/main" id="{C3899701-7DF0-ABC6-C874-6A1596F4EB7F}"/>
              </a:ext>
            </a:extLst>
          </p:cNvPr>
          <p:cNvPicPr>
            <a:picLocks noChangeAspect="1"/>
          </p:cNvPicPr>
          <p:nvPr/>
        </p:nvPicPr>
        <p:blipFill>
          <a:blip r:embed="rId6"/>
          <a:stretch>
            <a:fillRect/>
          </a:stretch>
        </p:blipFill>
        <p:spPr>
          <a:xfrm>
            <a:off x="3328826" y="3526335"/>
            <a:ext cx="451325" cy="419835"/>
          </a:xfrm>
          <a:prstGeom prst="rect">
            <a:avLst/>
          </a:prstGeom>
        </p:spPr>
      </p:pic>
      <p:pic>
        <p:nvPicPr>
          <p:cNvPr id="10" name="Picture 9">
            <a:extLst>
              <a:ext uri="{FF2B5EF4-FFF2-40B4-BE49-F238E27FC236}">
                <a16:creationId xmlns:a16="http://schemas.microsoft.com/office/drawing/2014/main" id="{B3052FCF-AFB5-431A-F40D-B4EE8573BA96}"/>
              </a:ext>
            </a:extLst>
          </p:cNvPr>
          <p:cNvPicPr>
            <a:picLocks noChangeAspect="1"/>
          </p:cNvPicPr>
          <p:nvPr/>
        </p:nvPicPr>
        <p:blipFill>
          <a:blip r:embed="rId6"/>
          <a:stretch>
            <a:fillRect/>
          </a:stretch>
        </p:blipFill>
        <p:spPr>
          <a:xfrm>
            <a:off x="3328826" y="4472175"/>
            <a:ext cx="451325" cy="419835"/>
          </a:xfrm>
          <a:prstGeom prst="rect">
            <a:avLst/>
          </a:prstGeom>
        </p:spPr>
      </p:pic>
      <p:pic>
        <p:nvPicPr>
          <p:cNvPr id="11" name="Picture 10">
            <a:extLst>
              <a:ext uri="{FF2B5EF4-FFF2-40B4-BE49-F238E27FC236}">
                <a16:creationId xmlns:a16="http://schemas.microsoft.com/office/drawing/2014/main" id="{CCEC1746-2228-DE93-4605-2C8E804B41C0}"/>
              </a:ext>
            </a:extLst>
          </p:cNvPr>
          <p:cNvPicPr>
            <a:picLocks noChangeAspect="1"/>
          </p:cNvPicPr>
          <p:nvPr/>
        </p:nvPicPr>
        <p:blipFill rotWithShape="1">
          <a:blip r:embed="rId7"/>
          <a:srcRect l="20439" t="18119" r="16492" b="16856"/>
          <a:stretch/>
        </p:blipFill>
        <p:spPr>
          <a:xfrm>
            <a:off x="3390365" y="4115673"/>
            <a:ext cx="328246" cy="293302"/>
          </a:xfrm>
          <a:prstGeom prst="rect">
            <a:avLst/>
          </a:prstGeom>
        </p:spPr>
      </p:pic>
      <p:pic>
        <p:nvPicPr>
          <p:cNvPr id="12" name="Picture 11">
            <a:extLst>
              <a:ext uri="{FF2B5EF4-FFF2-40B4-BE49-F238E27FC236}">
                <a16:creationId xmlns:a16="http://schemas.microsoft.com/office/drawing/2014/main" id="{3FD4C1DC-E45B-0D50-DCAD-F15463DEC8A2}"/>
              </a:ext>
            </a:extLst>
          </p:cNvPr>
          <p:cNvPicPr>
            <a:picLocks noChangeAspect="1"/>
          </p:cNvPicPr>
          <p:nvPr/>
        </p:nvPicPr>
        <p:blipFill>
          <a:blip r:embed="rId6"/>
          <a:stretch>
            <a:fillRect/>
          </a:stretch>
        </p:blipFill>
        <p:spPr>
          <a:xfrm>
            <a:off x="7504615" y="3526335"/>
            <a:ext cx="451325" cy="419835"/>
          </a:xfrm>
          <a:prstGeom prst="rect">
            <a:avLst/>
          </a:prstGeom>
        </p:spPr>
      </p:pic>
      <p:pic>
        <p:nvPicPr>
          <p:cNvPr id="13" name="Picture 12">
            <a:extLst>
              <a:ext uri="{FF2B5EF4-FFF2-40B4-BE49-F238E27FC236}">
                <a16:creationId xmlns:a16="http://schemas.microsoft.com/office/drawing/2014/main" id="{67BCCE57-4C9A-37BC-269E-66A8730C8070}"/>
              </a:ext>
            </a:extLst>
          </p:cNvPr>
          <p:cNvPicPr>
            <a:picLocks noChangeAspect="1"/>
          </p:cNvPicPr>
          <p:nvPr/>
        </p:nvPicPr>
        <p:blipFill>
          <a:blip r:embed="rId6"/>
          <a:stretch>
            <a:fillRect/>
          </a:stretch>
        </p:blipFill>
        <p:spPr>
          <a:xfrm>
            <a:off x="7504615" y="4472175"/>
            <a:ext cx="451325" cy="419835"/>
          </a:xfrm>
          <a:prstGeom prst="rect">
            <a:avLst/>
          </a:prstGeom>
        </p:spPr>
      </p:pic>
      <p:pic>
        <p:nvPicPr>
          <p:cNvPr id="14" name="Picture 13">
            <a:extLst>
              <a:ext uri="{FF2B5EF4-FFF2-40B4-BE49-F238E27FC236}">
                <a16:creationId xmlns:a16="http://schemas.microsoft.com/office/drawing/2014/main" id="{49058CCA-CC3B-81D2-4D66-8E479738DAC4}"/>
              </a:ext>
            </a:extLst>
          </p:cNvPr>
          <p:cNvPicPr>
            <a:picLocks noChangeAspect="1"/>
          </p:cNvPicPr>
          <p:nvPr/>
        </p:nvPicPr>
        <p:blipFill rotWithShape="1">
          <a:blip r:embed="rId7"/>
          <a:srcRect l="20439" t="18119" r="16492" b="16856"/>
          <a:stretch/>
        </p:blipFill>
        <p:spPr>
          <a:xfrm>
            <a:off x="7566154" y="4115673"/>
            <a:ext cx="328246" cy="293302"/>
          </a:xfrm>
          <a:prstGeom prst="rect">
            <a:avLst/>
          </a:prstGeom>
        </p:spPr>
      </p:pic>
      <p:pic>
        <p:nvPicPr>
          <p:cNvPr id="15" name="Picture 14">
            <a:extLst>
              <a:ext uri="{FF2B5EF4-FFF2-40B4-BE49-F238E27FC236}">
                <a16:creationId xmlns:a16="http://schemas.microsoft.com/office/drawing/2014/main" id="{9F443516-C913-9B23-C68C-1C7B6C640317}"/>
              </a:ext>
            </a:extLst>
          </p:cNvPr>
          <p:cNvPicPr>
            <a:picLocks noChangeAspect="1"/>
          </p:cNvPicPr>
          <p:nvPr/>
        </p:nvPicPr>
        <p:blipFill rotWithShape="1">
          <a:blip r:embed="rId8"/>
          <a:srcRect l="17231" t="20217" r="16152" b="17258"/>
          <a:stretch/>
        </p:blipFill>
        <p:spPr>
          <a:xfrm>
            <a:off x="11647727" y="3617665"/>
            <a:ext cx="288925" cy="265755"/>
          </a:xfrm>
          <a:prstGeom prst="rect">
            <a:avLst/>
          </a:prstGeom>
        </p:spPr>
      </p:pic>
      <p:pic>
        <p:nvPicPr>
          <p:cNvPr id="16" name="Picture 15">
            <a:extLst>
              <a:ext uri="{FF2B5EF4-FFF2-40B4-BE49-F238E27FC236}">
                <a16:creationId xmlns:a16="http://schemas.microsoft.com/office/drawing/2014/main" id="{B51022F8-E104-FF21-2B8C-FFA5D47DBDF4}"/>
              </a:ext>
            </a:extLst>
          </p:cNvPr>
          <p:cNvPicPr>
            <a:picLocks noChangeAspect="1"/>
          </p:cNvPicPr>
          <p:nvPr/>
        </p:nvPicPr>
        <p:blipFill rotWithShape="1">
          <a:blip r:embed="rId8"/>
          <a:srcRect l="17231" t="20217" r="16152" b="17258"/>
          <a:stretch/>
        </p:blipFill>
        <p:spPr>
          <a:xfrm>
            <a:off x="11647726" y="4121960"/>
            <a:ext cx="288925" cy="265755"/>
          </a:xfrm>
          <a:prstGeom prst="rect">
            <a:avLst/>
          </a:prstGeom>
        </p:spPr>
      </p:pic>
      <p:pic>
        <p:nvPicPr>
          <p:cNvPr id="17" name="Picture 16">
            <a:extLst>
              <a:ext uri="{FF2B5EF4-FFF2-40B4-BE49-F238E27FC236}">
                <a16:creationId xmlns:a16="http://schemas.microsoft.com/office/drawing/2014/main" id="{DC7E1A0F-2070-F47E-CD43-BE8DFB5BD766}"/>
              </a:ext>
            </a:extLst>
          </p:cNvPr>
          <p:cNvPicPr>
            <a:picLocks noChangeAspect="1"/>
          </p:cNvPicPr>
          <p:nvPr/>
        </p:nvPicPr>
        <p:blipFill rotWithShape="1">
          <a:blip r:embed="rId8"/>
          <a:srcRect l="17231" t="20217" r="16152" b="17258"/>
          <a:stretch/>
        </p:blipFill>
        <p:spPr>
          <a:xfrm>
            <a:off x="11647726" y="4626255"/>
            <a:ext cx="288925" cy="265755"/>
          </a:xfrm>
          <a:prstGeom prst="rect">
            <a:avLst/>
          </a:prstGeom>
        </p:spPr>
      </p:pic>
    </p:spTree>
    <p:extLst>
      <p:ext uri="{BB962C8B-B14F-4D97-AF65-F5344CB8AC3E}">
        <p14:creationId xmlns:p14="http://schemas.microsoft.com/office/powerpoint/2010/main" val="205645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3665-2B63-9607-4E27-85D9FA64A302}"/>
              </a:ext>
            </a:extLst>
          </p:cNvPr>
          <p:cNvSpPr>
            <a:spLocks noGrp="1"/>
          </p:cNvSpPr>
          <p:nvPr>
            <p:ph type="title"/>
          </p:nvPr>
        </p:nvSpPr>
        <p:spPr/>
        <p:txBody>
          <a:bodyPr/>
          <a:lstStyle/>
          <a:p>
            <a:r>
              <a:rPr lang="en-US" dirty="0"/>
              <a:t>What about Standard Two-Point Approximation with Full Connectivity?</a:t>
            </a:r>
          </a:p>
        </p:txBody>
      </p:sp>
      <p:pic>
        <p:nvPicPr>
          <p:cNvPr id="9" name="Picture 8">
            <a:extLst>
              <a:ext uri="{FF2B5EF4-FFF2-40B4-BE49-F238E27FC236}">
                <a16:creationId xmlns:a16="http://schemas.microsoft.com/office/drawing/2014/main" id="{E7EE4C6F-D171-5E3B-9AA8-C1947DAEBD58}"/>
              </a:ext>
            </a:extLst>
          </p:cNvPr>
          <p:cNvPicPr>
            <a:picLocks noChangeAspect="1"/>
          </p:cNvPicPr>
          <p:nvPr/>
        </p:nvPicPr>
        <p:blipFill rotWithShape="1">
          <a:blip r:embed="rId2"/>
          <a:srcRect t="6365"/>
          <a:stretch/>
        </p:blipFill>
        <p:spPr>
          <a:xfrm>
            <a:off x="2670432" y="2080967"/>
            <a:ext cx="4548909" cy="4680980"/>
          </a:xfrm>
          <a:prstGeom prst="rect">
            <a:avLst/>
          </a:prstGeom>
        </p:spPr>
      </p:pic>
      <p:sp>
        <p:nvSpPr>
          <p:cNvPr id="3" name="TextBox 2">
            <a:extLst>
              <a:ext uri="{FF2B5EF4-FFF2-40B4-BE49-F238E27FC236}">
                <a16:creationId xmlns:a16="http://schemas.microsoft.com/office/drawing/2014/main" id="{8ADF95E0-629F-B4CC-0AFE-F5DED742E02E}"/>
              </a:ext>
            </a:extLst>
          </p:cNvPr>
          <p:cNvSpPr txBox="1"/>
          <p:nvPr/>
        </p:nvSpPr>
        <p:spPr>
          <a:xfrm>
            <a:off x="4222815" y="1723036"/>
            <a:ext cx="1492909" cy="369332"/>
          </a:xfrm>
          <a:prstGeom prst="rect">
            <a:avLst/>
          </a:prstGeom>
          <a:noFill/>
        </p:spPr>
        <p:txBody>
          <a:bodyPr wrap="none" rtlCol="0">
            <a:spAutoFit/>
          </a:bodyPr>
          <a:lstStyle/>
          <a:p>
            <a:r>
              <a:rPr lang="en-US" b="1" dirty="0"/>
              <a:t>30-degree dip</a:t>
            </a:r>
          </a:p>
        </p:txBody>
      </p:sp>
      <p:sp>
        <p:nvSpPr>
          <p:cNvPr id="5" name="TextBox 4">
            <a:extLst>
              <a:ext uri="{FF2B5EF4-FFF2-40B4-BE49-F238E27FC236}">
                <a16:creationId xmlns:a16="http://schemas.microsoft.com/office/drawing/2014/main" id="{E8F0BFEA-7045-31C2-20AF-96112857DD7D}"/>
              </a:ext>
            </a:extLst>
          </p:cNvPr>
          <p:cNvSpPr txBox="1"/>
          <p:nvPr/>
        </p:nvSpPr>
        <p:spPr>
          <a:xfrm>
            <a:off x="7040172" y="3195922"/>
            <a:ext cx="1772645"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1.03 m/d</a:t>
            </a:r>
          </a:p>
        </p:txBody>
      </p:sp>
      <p:sp>
        <p:nvSpPr>
          <p:cNvPr id="6" name="TextBox 5">
            <a:extLst>
              <a:ext uri="{FF2B5EF4-FFF2-40B4-BE49-F238E27FC236}">
                <a16:creationId xmlns:a16="http://schemas.microsoft.com/office/drawing/2014/main" id="{E9AE80C7-3D6E-1061-4798-85C6277451C5}"/>
              </a:ext>
            </a:extLst>
          </p:cNvPr>
          <p:cNvSpPr txBox="1"/>
          <p:nvPr/>
        </p:nvSpPr>
        <p:spPr>
          <a:xfrm>
            <a:off x="6974488" y="3781032"/>
            <a:ext cx="1958146" cy="369332"/>
          </a:xfrm>
          <a:prstGeom prst="rect">
            <a:avLst/>
          </a:prstGeom>
          <a:solidFill>
            <a:schemeClr val="bg1"/>
          </a:solidFill>
        </p:spPr>
        <p:txBody>
          <a:bodyPr wrap="square" rtlCol="0">
            <a:spAutoFit/>
          </a:bodyPr>
          <a:lstStyle/>
          <a:p>
            <a:r>
              <a:rPr lang="en-US" dirty="0"/>
              <a:t>𝛼</a:t>
            </a:r>
            <a:r>
              <a:rPr lang="en-US" baseline="-25000" dirty="0"/>
              <a:t>s</a:t>
            </a:r>
            <a:r>
              <a:rPr lang="en-US" dirty="0"/>
              <a:t> = 24.1 degrees</a:t>
            </a:r>
          </a:p>
        </p:txBody>
      </p:sp>
      <p:sp>
        <p:nvSpPr>
          <p:cNvPr id="7" name="TextBox 6">
            <a:extLst>
              <a:ext uri="{FF2B5EF4-FFF2-40B4-BE49-F238E27FC236}">
                <a16:creationId xmlns:a16="http://schemas.microsoft.com/office/drawing/2014/main" id="{E5AAC3A4-D72B-9671-2D07-3C545D130759}"/>
              </a:ext>
            </a:extLst>
          </p:cNvPr>
          <p:cNvSpPr txBox="1"/>
          <p:nvPr/>
        </p:nvSpPr>
        <p:spPr>
          <a:xfrm>
            <a:off x="6974487" y="4314353"/>
            <a:ext cx="2073617"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0.09</a:t>
            </a:r>
          </a:p>
        </p:txBody>
      </p:sp>
      <p:pic>
        <p:nvPicPr>
          <p:cNvPr id="8" name="Picture 7">
            <a:extLst>
              <a:ext uri="{FF2B5EF4-FFF2-40B4-BE49-F238E27FC236}">
                <a16:creationId xmlns:a16="http://schemas.microsoft.com/office/drawing/2014/main" id="{4EB5034A-A0D5-2B29-0683-081E393656BF}"/>
              </a:ext>
            </a:extLst>
          </p:cNvPr>
          <p:cNvPicPr>
            <a:picLocks noChangeAspect="1"/>
          </p:cNvPicPr>
          <p:nvPr/>
        </p:nvPicPr>
        <p:blipFill>
          <a:blip r:embed="rId3"/>
          <a:stretch>
            <a:fillRect/>
          </a:stretch>
        </p:blipFill>
        <p:spPr>
          <a:xfrm>
            <a:off x="8675725" y="3172767"/>
            <a:ext cx="451325" cy="419835"/>
          </a:xfrm>
          <a:prstGeom prst="rect">
            <a:avLst/>
          </a:prstGeom>
        </p:spPr>
      </p:pic>
      <p:pic>
        <p:nvPicPr>
          <p:cNvPr id="10" name="Picture 9">
            <a:extLst>
              <a:ext uri="{FF2B5EF4-FFF2-40B4-BE49-F238E27FC236}">
                <a16:creationId xmlns:a16="http://schemas.microsoft.com/office/drawing/2014/main" id="{A3930061-1F31-0B5A-8D66-9F5248FFE59E}"/>
              </a:ext>
            </a:extLst>
          </p:cNvPr>
          <p:cNvPicPr>
            <a:picLocks noChangeAspect="1"/>
          </p:cNvPicPr>
          <p:nvPr/>
        </p:nvPicPr>
        <p:blipFill>
          <a:blip r:embed="rId3"/>
          <a:stretch>
            <a:fillRect/>
          </a:stretch>
        </p:blipFill>
        <p:spPr>
          <a:xfrm>
            <a:off x="8969210" y="4293318"/>
            <a:ext cx="451325" cy="419835"/>
          </a:xfrm>
          <a:prstGeom prst="rect">
            <a:avLst/>
          </a:prstGeom>
        </p:spPr>
      </p:pic>
      <p:pic>
        <p:nvPicPr>
          <p:cNvPr id="12" name="Picture 11">
            <a:extLst>
              <a:ext uri="{FF2B5EF4-FFF2-40B4-BE49-F238E27FC236}">
                <a16:creationId xmlns:a16="http://schemas.microsoft.com/office/drawing/2014/main" id="{A867AEC0-BF87-5FBE-2A0D-27A099090E89}"/>
              </a:ext>
            </a:extLst>
          </p:cNvPr>
          <p:cNvPicPr>
            <a:picLocks noChangeAspect="1"/>
          </p:cNvPicPr>
          <p:nvPr/>
        </p:nvPicPr>
        <p:blipFill>
          <a:blip r:embed="rId3"/>
          <a:stretch>
            <a:fillRect/>
          </a:stretch>
        </p:blipFill>
        <p:spPr>
          <a:xfrm>
            <a:off x="8812818" y="3755780"/>
            <a:ext cx="451325" cy="419835"/>
          </a:xfrm>
          <a:prstGeom prst="rect">
            <a:avLst/>
          </a:prstGeom>
        </p:spPr>
      </p:pic>
    </p:spTree>
    <p:extLst>
      <p:ext uri="{BB962C8B-B14F-4D97-AF65-F5344CB8AC3E}">
        <p14:creationId xmlns:p14="http://schemas.microsoft.com/office/powerpoint/2010/main" val="2240608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E851-5DA2-A1E6-5372-B2416D0C00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2008835-F5E6-9350-98A7-0541C643CB29}"/>
              </a:ext>
            </a:extLst>
          </p:cNvPr>
          <p:cNvSpPr>
            <a:spLocks noGrp="1"/>
          </p:cNvSpPr>
          <p:nvPr>
            <p:ph idx="1"/>
          </p:nvPr>
        </p:nvSpPr>
        <p:spPr/>
        <p:txBody>
          <a:bodyPr>
            <a:normAutofit/>
          </a:bodyPr>
          <a:lstStyle/>
          <a:p>
            <a:r>
              <a:rPr lang="en-US" dirty="0"/>
              <a:t>The secret to accurately modeling flow through dipping layers is to </a:t>
            </a:r>
            <a:r>
              <a:rPr lang="en-US" u="sng" dirty="0"/>
              <a:t>use the Multi-Point XT3D Formulation with a fully connected DISU grid</a:t>
            </a:r>
          </a:p>
          <a:p>
            <a:r>
              <a:rPr lang="en-US" dirty="0"/>
              <a:t>If XT3D is not an option, then a fully connected DISU grid will also improve results for the standard two-point formulation</a:t>
            </a:r>
          </a:p>
          <a:p>
            <a:r>
              <a:rPr lang="en-US" dirty="0"/>
              <a:t>Permeable layers should be discretized into at least two model layers</a:t>
            </a:r>
          </a:p>
          <a:p>
            <a:r>
              <a:rPr lang="en-US" dirty="0"/>
              <a:t>May be worthwhile to implement a “full connectivity” option for DIS and DISV grid types in MODFLOW 6</a:t>
            </a:r>
          </a:p>
        </p:txBody>
      </p:sp>
    </p:spTree>
    <p:extLst>
      <p:ext uri="{BB962C8B-B14F-4D97-AF65-F5344CB8AC3E}">
        <p14:creationId xmlns:p14="http://schemas.microsoft.com/office/powerpoint/2010/main" val="61722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5EF3-6606-B20B-3447-85F0B13EC93A}"/>
              </a:ext>
            </a:extLst>
          </p:cNvPr>
          <p:cNvSpPr>
            <a:spLocks noGrp="1"/>
          </p:cNvSpPr>
          <p:nvPr>
            <p:ph type="title"/>
          </p:nvPr>
        </p:nvSpPr>
        <p:spPr/>
        <p:txBody>
          <a:bodyPr/>
          <a:lstStyle/>
          <a:p>
            <a:r>
              <a:rPr lang="en-US" dirty="0"/>
              <a:t>Approaches for Representing Dipping Layers</a:t>
            </a:r>
          </a:p>
        </p:txBody>
      </p:sp>
      <p:pic>
        <p:nvPicPr>
          <p:cNvPr id="1025" name="Picture 1">
            <a:extLst>
              <a:ext uri="{FF2B5EF4-FFF2-40B4-BE49-F238E27FC236}">
                <a16:creationId xmlns:a16="http://schemas.microsoft.com/office/drawing/2014/main" id="{B369D3EF-037D-1BBC-AA96-CA785AF88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082" y="2713380"/>
            <a:ext cx="3288337" cy="32567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3B352B4-309F-CFAC-4C69-7578016D3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56" y="2713380"/>
            <a:ext cx="3288337" cy="32567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08E6D5F-AFA8-4E73-4CCF-E803BD51C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062" y="2713382"/>
            <a:ext cx="3288337" cy="3256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84F861-42B8-0AF2-D1A8-19D2A6BF844F}"/>
              </a:ext>
            </a:extLst>
          </p:cNvPr>
          <p:cNvSpPr txBox="1"/>
          <p:nvPr/>
        </p:nvSpPr>
        <p:spPr>
          <a:xfrm>
            <a:off x="5088832" y="1987824"/>
            <a:ext cx="2454454" cy="369332"/>
          </a:xfrm>
          <a:prstGeom prst="rect">
            <a:avLst/>
          </a:prstGeom>
          <a:noFill/>
        </p:spPr>
        <p:txBody>
          <a:bodyPr wrap="none" rtlCol="0">
            <a:spAutoFit/>
          </a:bodyPr>
          <a:lstStyle/>
          <a:p>
            <a:r>
              <a:rPr lang="en-US" b="1" dirty="0"/>
              <a:t>Rectilinear Grid Overlay</a:t>
            </a:r>
          </a:p>
        </p:txBody>
      </p:sp>
      <p:sp>
        <p:nvSpPr>
          <p:cNvPr id="5" name="TextBox 4">
            <a:extLst>
              <a:ext uri="{FF2B5EF4-FFF2-40B4-BE49-F238E27FC236}">
                <a16:creationId xmlns:a16="http://schemas.microsoft.com/office/drawing/2014/main" id="{4BAAE022-324B-5CE4-2DD8-A93A4EFE94AB}"/>
              </a:ext>
            </a:extLst>
          </p:cNvPr>
          <p:cNvSpPr txBox="1"/>
          <p:nvPr/>
        </p:nvSpPr>
        <p:spPr>
          <a:xfrm>
            <a:off x="8952353" y="2014328"/>
            <a:ext cx="2172967" cy="369332"/>
          </a:xfrm>
          <a:prstGeom prst="rect">
            <a:avLst/>
          </a:prstGeom>
          <a:noFill/>
        </p:spPr>
        <p:txBody>
          <a:bodyPr wrap="none" rtlCol="0">
            <a:spAutoFit/>
          </a:bodyPr>
          <a:lstStyle/>
          <a:p>
            <a:r>
              <a:rPr lang="en-US" b="1" dirty="0"/>
              <a:t>Vertically Offset Grid</a:t>
            </a:r>
          </a:p>
        </p:txBody>
      </p:sp>
      <p:sp>
        <p:nvSpPr>
          <p:cNvPr id="8" name="TextBox 7">
            <a:extLst>
              <a:ext uri="{FF2B5EF4-FFF2-40B4-BE49-F238E27FC236}">
                <a16:creationId xmlns:a16="http://schemas.microsoft.com/office/drawing/2014/main" id="{A86A7776-CB79-4E66-7F89-40267AF9E752}"/>
              </a:ext>
            </a:extLst>
          </p:cNvPr>
          <p:cNvSpPr txBox="1"/>
          <p:nvPr/>
        </p:nvSpPr>
        <p:spPr>
          <a:xfrm>
            <a:off x="1225822" y="1987824"/>
            <a:ext cx="1888787" cy="369332"/>
          </a:xfrm>
          <a:prstGeom prst="rect">
            <a:avLst/>
          </a:prstGeom>
          <a:noFill/>
        </p:spPr>
        <p:txBody>
          <a:bodyPr wrap="none" rtlCol="0">
            <a:spAutoFit/>
          </a:bodyPr>
          <a:lstStyle/>
          <a:p>
            <a:r>
              <a:rPr lang="en-US" b="1" dirty="0"/>
              <a:t>Conforming Mesh</a:t>
            </a:r>
          </a:p>
        </p:txBody>
      </p:sp>
    </p:spTree>
    <p:extLst>
      <p:ext uri="{BB962C8B-B14F-4D97-AF65-F5344CB8AC3E}">
        <p14:creationId xmlns:p14="http://schemas.microsoft.com/office/powerpoint/2010/main" val="373348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2564-CC0A-6520-53A3-45EF177C6DAF}"/>
              </a:ext>
            </a:extLst>
          </p:cNvPr>
          <p:cNvSpPr>
            <a:spLocks noGrp="1"/>
          </p:cNvSpPr>
          <p:nvPr>
            <p:ph type="title"/>
          </p:nvPr>
        </p:nvSpPr>
        <p:spPr/>
        <p:txBody>
          <a:bodyPr/>
          <a:lstStyle/>
          <a:p>
            <a:r>
              <a:rPr lang="en-US" dirty="0"/>
              <a:t>Problems with Vertically Offset Cells</a:t>
            </a:r>
          </a:p>
        </p:txBody>
      </p:sp>
      <p:grpSp>
        <p:nvGrpSpPr>
          <p:cNvPr id="42" name="Group 41">
            <a:extLst>
              <a:ext uri="{FF2B5EF4-FFF2-40B4-BE49-F238E27FC236}">
                <a16:creationId xmlns:a16="http://schemas.microsoft.com/office/drawing/2014/main" id="{D584358F-9CDB-6F5B-2831-8993E2EED593}"/>
              </a:ext>
            </a:extLst>
          </p:cNvPr>
          <p:cNvGrpSpPr/>
          <p:nvPr/>
        </p:nvGrpSpPr>
        <p:grpSpPr>
          <a:xfrm>
            <a:off x="4827684" y="2027631"/>
            <a:ext cx="2860439" cy="4067487"/>
            <a:chOff x="4827684" y="2027631"/>
            <a:chExt cx="2860439" cy="4067487"/>
          </a:xfrm>
        </p:grpSpPr>
        <p:sp>
          <p:nvSpPr>
            <p:cNvPr id="29" name="TextBox 28">
              <a:extLst>
                <a:ext uri="{FF2B5EF4-FFF2-40B4-BE49-F238E27FC236}">
                  <a16:creationId xmlns:a16="http://schemas.microsoft.com/office/drawing/2014/main" id="{6B518A48-36DF-89E9-7183-2750D188390B}"/>
                </a:ext>
              </a:extLst>
            </p:cNvPr>
            <p:cNvSpPr txBox="1"/>
            <p:nvPr/>
          </p:nvSpPr>
          <p:spPr>
            <a:xfrm>
              <a:off x="5632252" y="2027631"/>
              <a:ext cx="1251304" cy="646331"/>
            </a:xfrm>
            <a:prstGeom prst="rect">
              <a:avLst/>
            </a:prstGeom>
            <a:noFill/>
          </p:spPr>
          <p:txBody>
            <a:bodyPr wrap="none" rtlCol="0">
              <a:spAutoFit/>
            </a:bodyPr>
            <a:lstStyle/>
            <a:p>
              <a:pPr algn="ctr"/>
              <a:r>
                <a:rPr lang="en-US" b="1" dirty="0"/>
                <a:t>Geometric </a:t>
              </a:r>
            </a:p>
            <a:p>
              <a:pPr algn="ctr"/>
              <a:r>
                <a:rPr lang="en-US" b="1" dirty="0"/>
                <a:t>Irregularity</a:t>
              </a:r>
            </a:p>
          </p:txBody>
        </p:sp>
        <p:sp>
          <p:nvSpPr>
            <p:cNvPr id="30" name="Rectangle 29">
              <a:extLst>
                <a:ext uri="{FF2B5EF4-FFF2-40B4-BE49-F238E27FC236}">
                  <a16:creationId xmlns:a16="http://schemas.microsoft.com/office/drawing/2014/main" id="{47DED46E-006A-C0D3-5D91-D13D601AD8F1}"/>
                </a:ext>
              </a:extLst>
            </p:cNvPr>
            <p:cNvSpPr/>
            <p:nvPr/>
          </p:nvSpPr>
          <p:spPr>
            <a:xfrm>
              <a:off x="5046075" y="2896353"/>
              <a:ext cx="1167204" cy="957254"/>
            </a:xfrm>
            <a:prstGeom prst="rect">
              <a:avLst/>
            </a:prstGeom>
            <a:solidFill>
              <a:schemeClr val="accent1">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496B22-C35E-3A07-25D1-73107E72711E}"/>
                </a:ext>
              </a:extLst>
            </p:cNvPr>
            <p:cNvSpPr/>
            <p:nvPr/>
          </p:nvSpPr>
          <p:spPr>
            <a:xfrm>
              <a:off x="6213279" y="3233245"/>
              <a:ext cx="1105548" cy="1096072"/>
            </a:xfrm>
            <a:prstGeom prst="rect">
              <a:avLst/>
            </a:prstGeom>
            <a:solidFill>
              <a:schemeClr val="accent1">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0B25AA6-4D81-C0DA-61FA-5520CBA3453B}"/>
                </a:ext>
              </a:extLst>
            </p:cNvPr>
            <p:cNvSpPr/>
            <p:nvPr/>
          </p:nvSpPr>
          <p:spPr>
            <a:xfrm>
              <a:off x="5605477" y="3336815"/>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DA82D39-0CF2-CFB1-76E4-86E6E678A5A1}"/>
                </a:ext>
              </a:extLst>
            </p:cNvPr>
            <p:cNvSpPr/>
            <p:nvPr/>
          </p:nvSpPr>
          <p:spPr>
            <a:xfrm>
              <a:off x="6712658" y="3730185"/>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9669970D-58AE-AA56-01C1-2942E2072B66}"/>
                </a:ext>
              </a:extLst>
            </p:cNvPr>
            <p:cNvCxnSpPr>
              <a:cxnSpLocks/>
            </p:cNvCxnSpPr>
            <p:nvPr/>
          </p:nvCxnSpPr>
          <p:spPr>
            <a:xfrm>
              <a:off x="5696917" y="3394140"/>
              <a:ext cx="1015741" cy="371007"/>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6A04487D-D121-7B14-E55A-80A1B564447A}"/>
                </a:ext>
              </a:extLst>
            </p:cNvPr>
            <p:cNvSpPr/>
            <p:nvPr/>
          </p:nvSpPr>
          <p:spPr>
            <a:xfrm>
              <a:off x="5887858" y="3426076"/>
              <a:ext cx="650842" cy="567888"/>
            </a:xfrm>
            <a:prstGeom prst="arc">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04BCA6B1-7EBA-972C-6411-5516CD8E0046}"/>
                </a:ext>
              </a:extLst>
            </p:cNvPr>
            <p:cNvSpPr txBox="1"/>
            <p:nvPr/>
          </p:nvSpPr>
          <p:spPr>
            <a:xfrm>
              <a:off x="4827684" y="4771679"/>
              <a:ext cx="2860439" cy="1323439"/>
            </a:xfrm>
            <a:prstGeom prst="rect">
              <a:avLst/>
            </a:prstGeom>
            <a:noFill/>
          </p:spPr>
          <p:txBody>
            <a:bodyPr wrap="square" rtlCol="0">
              <a:spAutoFit/>
            </a:bodyPr>
            <a:lstStyle/>
            <a:p>
              <a:r>
                <a:rPr lang="en-US" sz="2000" dirty="0"/>
                <a:t>Connecting line between cell centers does not bisect shared face at a right angle</a:t>
              </a:r>
            </a:p>
          </p:txBody>
        </p:sp>
      </p:grpSp>
      <p:grpSp>
        <p:nvGrpSpPr>
          <p:cNvPr id="43" name="Group 42">
            <a:extLst>
              <a:ext uri="{FF2B5EF4-FFF2-40B4-BE49-F238E27FC236}">
                <a16:creationId xmlns:a16="http://schemas.microsoft.com/office/drawing/2014/main" id="{C0F2F544-52BA-0091-D509-56E9E1037958}"/>
              </a:ext>
            </a:extLst>
          </p:cNvPr>
          <p:cNvGrpSpPr/>
          <p:nvPr/>
        </p:nvGrpSpPr>
        <p:grpSpPr>
          <a:xfrm>
            <a:off x="8734381" y="1919308"/>
            <a:ext cx="3355418" cy="3840888"/>
            <a:chOff x="8734381" y="2247927"/>
            <a:chExt cx="3355418" cy="3840888"/>
          </a:xfrm>
        </p:grpSpPr>
        <p:pic>
          <p:nvPicPr>
            <p:cNvPr id="37" name="Picture 1">
              <a:extLst>
                <a:ext uri="{FF2B5EF4-FFF2-40B4-BE49-F238E27FC236}">
                  <a16:creationId xmlns:a16="http://schemas.microsoft.com/office/drawing/2014/main" id="{7B3D5AFB-F92E-BD56-23CC-E83C91722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582" y="2247927"/>
              <a:ext cx="2701688" cy="267577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2F75B85-B739-E6F9-A663-9D512BFDCD3F}"/>
                </a:ext>
              </a:extLst>
            </p:cNvPr>
            <p:cNvSpPr txBox="1"/>
            <p:nvPr/>
          </p:nvSpPr>
          <p:spPr>
            <a:xfrm>
              <a:off x="8734381" y="5073152"/>
              <a:ext cx="3355418" cy="1015663"/>
            </a:xfrm>
            <a:prstGeom prst="rect">
              <a:avLst/>
            </a:prstGeom>
            <a:noFill/>
          </p:spPr>
          <p:txBody>
            <a:bodyPr wrap="square" rtlCol="0">
              <a:spAutoFit/>
            </a:bodyPr>
            <a:lstStyle/>
            <a:p>
              <a:r>
                <a:rPr lang="en-US" sz="2000" dirty="0"/>
                <a:t>10 degrees is recommended as the upper limit for sloping layers.</a:t>
              </a:r>
            </a:p>
          </p:txBody>
        </p:sp>
      </p:grpSp>
      <p:sp>
        <p:nvSpPr>
          <p:cNvPr id="39" name="TextBox 38">
            <a:extLst>
              <a:ext uri="{FF2B5EF4-FFF2-40B4-BE49-F238E27FC236}">
                <a16:creationId xmlns:a16="http://schemas.microsoft.com/office/drawing/2014/main" id="{3247E968-4185-0924-24DD-988EEAD1BDF7}"/>
              </a:ext>
            </a:extLst>
          </p:cNvPr>
          <p:cNvSpPr txBox="1"/>
          <p:nvPr/>
        </p:nvSpPr>
        <p:spPr>
          <a:xfrm>
            <a:off x="8734380" y="6102316"/>
            <a:ext cx="3629069" cy="400110"/>
          </a:xfrm>
          <a:prstGeom prst="rect">
            <a:avLst/>
          </a:prstGeom>
          <a:noFill/>
        </p:spPr>
        <p:txBody>
          <a:bodyPr wrap="square" rtlCol="0">
            <a:spAutoFit/>
          </a:bodyPr>
          <a:lstStyle/>
          <a:p>
            <a:r>
              <a:rPr lang="en-US" sz="2000" b="1" dirty="0"/>
              <a:t>Can we improve the accuracy?</a:t>
            </a:r>
          </a:p>
        </p:txBody>
      </p:sp>
      <p:grpSp>
        <p:nvGrpSpPr>
          <p:cNvPr id="10" name="Group 9">
            <a:extLst>
              <a:ext uri="{FF2B5EF4-FFF2-40B4-BE49-F238E27FC236}">
                <a16:creationId xmlns:a16="http://schemas.microsoft.com/office/drawing/2014/main" id="{40186823-F37C-51D3-56D4-02B07A106C19}"/>
              </a:ext>
            </a:extLst>
          </p:cNvPr>
          <p:cNvGrpSpPr/>
          <p:nvPr/>
        </p:nvGrpSpPr>
        <p:grpSpPr>
          <a:xfrm>
            <a:off x="1065175" y="2027631"/>
            <a:ext cx="2272752" cy="3852045"/>
            <a:chOff x="1065175" y="2027631"/>
            <a:chExt cx="2272752" cy="3852045"/>
          </a:xfrm>
        </p:grpSpPr>
        <p:sp>
          <p:nvSpPr>
            <p:cNvPr id="3" name="TextBox 2">
              <a:extLst>
                <a:ext uri="{FF2B5EF4-FFF2-40B4-BE49-F238E27FC236}">
                  <a16:creationId xmlns:a16="http://schemas.microsoft.com/office/drawing/2014/main" id="{7CDCB234-8B05-CFBE-0563-9FE12E6163BD}"/>
                </a:ext>
              </a:extLst>
            </p:cNvPr>
            <p:cNvSpPr txBox="1"/>
            <p:nvPr/>
          </p:nvSpPr>
          <p:spPr>
            <a:xfrm>
              <a:off x="1207335" y="2027631"/>
              <a:ext cx="1984839" cy="646331"/>
            </a:xfrm>
            <a:prstGeom prst="rect">
              <a:avLst/>
            </a:prstGeom>
            <a:noFill/>
          </p:spPr>
          <p:txBody>
            <a:bodyPr wrap="none" rtlCol="0">
              <a:spAutoFit/>
            </a:bodyPr>
            <a:lstStyle/>
            <a:p>
              <a:pPr algn="ctr"/>
              <a:r>
                <a:rPr lang="en-US" b="1" dirty="0"/>
                <a:t>Approximate Flow </a:t>
              </a:r>
            </a:p>
            <a:p>
              <a:pPr algn="ctr"/>
              <a:r>
                <a:rPr lang="en-US" b="1" dirty="0"/>
                <a:t>Distance (L)</a:t>
              </a:r>
            </a:p>
          </p:txBody>
        </p:sp>
        <p:sp>
          <p:nvSpPr>
            <p:cNvPr id="4" name="Rectangle 3">
              <a:extLst>
                <a:ext uri="{FF2B5EF4-FFF2-40B4-BE49-F238E27FC236}">
                  <a16:creationId xmlns:a16="http://schemas.microsoft.com/office/drawing/2014/main" id="{283E26AC-6345-701C-1C09-51748E11D333}"/>
                </a:ext>
              </a:extLst>
            </p:cNvPr>
            <p:cNvSpPr/>
            <p:nvPr/>
          </p:nvSpPr>
          <p:spPr>
            <a:xfrm>
              <a:off x="1065175" y="2947449"/>
              <a:ext cx="1167204" cy="957254"/>
            </a:xfrm>
            <a:prstGeom prst="rect">
              <a:avLst/>
            </a:prstGeom>
            <a:solidFill>
              <a:schemeClr val="accent1">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FC8D6F-9518-E8FB-15CC-6BB85195AA5B}"/>
                </a:ext>
              </a:extLst>
            </p:cNvPr>
            <p:cNvSpPr/>
            <p:nvPr/>
          </p:nvSpPr>
          <p:spPr>
            <a:xfrm>
              <a:off x="2232379" y="3284341"/>
              <a:ext cx="1105548" cy="1096072"/>
            </a:xfrm>
            <a:prstGeom prst="rect">
              <a:avLst/>
            </a:prstGeom>
            <a:solidFill>
              <a:schemeClr val="accent1">
                <a:alpha val="50000"/>
              </a:schemeClr>
            </a:solid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5FA6F5F-6235-D3E8-D7BE-BBD07758091F}"/>
                </a:ext>
              </a:extLst>
            </p:cNvPr>
            <p:cNvSpPr/>
            <p:nvPr/>
          </p:nvSpPr>
          <p:spPr>
            <a:xfrm>
              <a:off x="1624577" y="3387911"/>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9F13DCC-3AC0-E49A-E6F1-E2190CFE41BC}"/>
                </a:ext>
              </a:extLst>
            </p:cNvPr>
            <p:cNvSpPr/>
            <p:nvPr/>
          </p:nvSpPr>
          <p:spPr>
            <a:xfrm>
              <a:off x="2731758" y="3781281"/>
              <a:ext cx="91440" cy="91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62F1108-0F38-30D2-15DC-2A16598C4757}"/>
                </a:ext>
              </a:extLst>
            </p:cNvPr>
            <p:cNvSpPr txBox="1"/>
            <p:nvPr/>
          </p:nvSpPr>
          <p:spPr>
            <a:xfrm>
              <a:off x="1648122" y="5160735"/>
              <a:ext cx="1334020" cy="400110"/>
            </a:xfrm>
            <a:prstGeom prst="rect">
              <a:avLst/>
            </a:prstGeom>
            <a:noFill/>
          </p:spPr>
          <p:txBody>
            <a:bodyPr wrap="none" rtlCol="0">
              <a:spAutoFit/>
            </a:bodyPr>
            <a:lstStyle/>
            <a:p>
              <a:pPr algn="ctr"/>
              <a:r>
                <a:rPr lang="en-US" sz="2000" dirty="0"/>
                <a:t>KA(h</a:t>
              </a:r>
              <a:r>
                <a:rPr lang="en-US" sz="2000" baseline="-25000" dirty="0"/>
                <a:t>1</a:t>
              </a:r>
              <a:r>
                <a:rPr lang="en-US" sz="2000" dirty="0"/>
                <a:t> – h</a:t>
              </a:r>
              <a:r>
                <a:rPr lang="en-US" sz="2000" baseline="-25000" dirty="0"/>
                <a:t>2</a:t>
              </a:r>
              <a:r>
                <a:rPr lang="en-US" sz="2000" dirty="0"/>
                <a:t>)</a:t>
              </a:r>
            </a:p>
          </p:txBody>
        </p:sp>
        <p:cxnSp>
          <p:nvCxnSpPr>
            <p:cNvPr id="11" name="Straight Arrow Connector 10">
              <a:extLst>
                <a:ext uri="{FF2B5EF4-FFF2-40B4-BE49-F238E27FC236}">
                  <a16:creationId xmlns:a16="http://schemas.microsoft.com/office/drawing/2014/main" id="{163A73DD-23DA-EE83-2700-C2EA0981D706}"/>
                </a:ext>
              </a:extLst>
            </p:cNvPr>
            <p:cNvCxnSpPr>
              <a:cxnSpLocks/>
            </p:cNvCxnSpPr>
            <p:nvPr/>
          </p:nvCxnSpPr>
          <p:spPr>
            <a:xfrm>
              <a:off x="1592630" y="4557459"/>
              <a:ext cx="1214248" cy="60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C5E4930-A88F-8C18-0841-F9FC27EF8767}"/>
                </a:ext>
              </a:extLst>
            </p:cNvPr>
            <p:cNvCxnSpPr>
              <a:cxnSpLocks/>
            </p:cNvCxnSpPr>
            <p:nvPr/>
          </p:nvCxnSpPr>
          <p:spPr>
            <a:xfrm>
              <a:off x="1716017" y="3445236"/>
              <a:ext cx="1015741" cy="371007"/>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9E9C798-4ECE-B393-FEDF-E99D3E83CE8A}"/>
                </a:ext>
              </a:extLst>
            </p:cNvPr>
            <p:cNvSpPr txBox="1"/>
            <p:nvPr/>
          </p:nvSpPr>
          <p:spPr>
            <a:xfrm>
              <a:off x="2176010" y="5479566"/>
              <a:ext cx="292067" cy="400110"/>
            </a:xfrm>
            <a:prstGeom prst="rect">
              <a:avLst/>
            </a:prstGeom>
            <a:noFill/>
          </p:spPr>
          <p:txBody>
            <a:bodyPr wrap="none" rtlCol="0">
              <a:spAutoFit/>
            </a:bodyPr>
            <a:lstStyle/>
            <a:p>
              <a:pPr algn="ctr"/>
              <a:r>
                <a:rPr lang="en-US" sz="2000" dirty="0"/>
                <a:t>L</a:t>
              </a:r>
            </a:p>
          </p:txBody>
        </p:sp>
        <p:sp>
          <p:nvSpPr>
            <p:cNvPr id="23" name="TextBox 22">
              <a:extLst>
                <a:ext uri="{FF2B5EF4-FFF2-40B4-BE49-F238E27FC236}">
                  <a16:creationId xmlns:a16="http://schemas.microsoft.com/office/drawing/2014/main" id="{0D2D6DB3-AE9A-C180-F8BA-B0889539DDBE}"/>
                </a:ext>
              </a:extLst>
            </p:cNvPr>
            <p:cNvSpPr txBox="1"/>
            <p:nvPr/>
          </p:nvSpPr>
          <p:spPr>
            <a:xfrm>
              <a:off x="1168417" y="5279511"/>
              <a:ext cx="546945" cy="400110"/>
            </a:xfrm>
            <a:prstGeom prst="rect">
              <a:avLst/>
            </a:prstGeom>
            <a:noFill/>
          </p:spPr>
          <p:txBody>
            <a:bodyPr wrap="none" rtlCol="0">
              <a:spAutoFit/>
            </a:bodyPr>
            <a:lstStyle/>
            <a:p>
              <a:pPr algn="ctr"/>
              <a:r>
                <a:rPr lang="en-US" sz="2000" dirty="0"/>
                <a:t>Q =</a:t>
              </a:r>
            </a:p>
          </p:txBody>
        </p:sp>
        <p:cxnSp>
          <p:nvCxnSpPr>
            <p:cNvPr id="24" name="Straight Arrow Connector 23">
              <a:extLst>
                <a:ext uri="{FF2B5EF4-FFF2-40B4-BE49-F238E27FC236}">
                  <a16:creationId xmlns:a16="http://schemas.microsoft.com/office/drawing/2014/main" id="{3F2339D4-1866-0D50-5396-04ED4E2484C5}"/>
                </a:ext>
              </a:extLst>
            </p:cNvPr>
            <p:cNvCxnSpPr>
              <a:cxnSpLocks/>
            </p:cNvCxnSpPr>
            <p:nvPr/>
          </p:nvCxnSpPr>
          <p:spPr>
            <a:xfrm>
              <a:off x="1669642" y="5533155"/>
              <a:ext cx="1373414" cy="0"/>
            </a:xfrm>
            <a:prstGeom prst="straightConnector1">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F32F34-F924-5D11-40DC-30CF9C973C7A}"/>
                </a:ext>
              </a:extLst>
            </p:cNvPr>
            <p:cNvSpPr txBox="1"/>
            <p:nvPr/>
          </p:nvSpPr>
          <p:spPr>
            <a:xfrm>
              <a:off x="2079608" y="4518085"/>
              <a:ext cx="292067" cy="400110"/>
            </a:xfrm>
            <a:prstGeom prst="rect">
              <a:avLst/>
            </a:prstGeom>
            <a:noFill/>
          </p:spPr>
          <p:txBody>
            <a:bodyPr wrap="none" rtlCol="0">
              <a:spAutoFit/>
            </a:bodyPr>
            <a:lstStyle/>
            <a:p>
              <a:pPr algn="ctr"/>
              <a:r>
                <a:rPr lang="en-US" sz="2000" dirty="0"/>
                <a:t>L</a:t>
              </a:r>
            </a:p>
          </p:txBody>
        </p:sp>
      </p:grpSp>
    </p:spTree>
    <p:extLst>
      <p:ext uri="{BB962C8B-B14F-4D97-AF65-F5344CB8AC3E}">
        <p14:creationId xmlns:p14="http://schemas.microsoft.com/office/powerpoint/2010/main" val="374065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9CE9-BA62-5F32-E870-F56698DFF67D}"/>
              </a:ext>
            </a:extLst>
          </p:cNvPr>
          <p:cNvSpPr>
            <a:spLocks noGrp="1"/>
          </p:cNvSpPr>
          <p:nvPr>
            <p:ph type="title"/>
          </p:nvPr>
        </p:nvSpPr>
        <p:spPr/>
        <p:txBody>
          <a:bodyPr/>
          <a:lstStyle/>
          <a:p>
            <a:r>
              <a:rPr lang="en-US" dirty="0"/>
              <a:t>Example</a:t>
            </a:r>
          </a:p>
        </p:txBody>
      </p:sp>
      <p:pic>
        <p:nvPicPr>
          <p:cNvPr id="3" name="Picture 2">
            <a:extLst>
              <a:ext uri="{FF2B5EF4-FFF2-40B4-BE49-F238E27FC236}">
                <a16:creationId xmlns:a16="http://schemas.microsoft.com/office/drawing/2014/main" id="{1A224140-556C-E705-8389-9D8448CEF2A7}"/>
              </a:ext>
            </a:extLst>
          </p:cNvPr>
          <p:cNvPicPr>
            <a:picLocks noChangeAspect="1"/>
          </p:cNvPicPr>
          <p:nvPr/>
        </p:nvPicPr>
        <p:blipFill>
          <a:blip r:embed="rId2"/>
          <a:stretch>
            <a:fillRect/>
          </a:stretch>
        </p:blipFill>
        <p:spPr>
          <a:xfrm>
            <a:off x="1436372" y="1690688"/>
            <a:ext cx="4115635" cy="4218709"/>
          </a:xfrm>
          <a:prstGeom prst="rect">
            <a:avLst/>
          </a:prstGeom>
        </p:spPr>
      </p:pic>
      <p:pic>
        <p:nvPicPr>
          <p:cNvPr id="5" name="Picture 4">
            <a:extLst>
              <a:ext uri="{FF2B5EF4-FFF2-40B4-BE49-F238E27FC236}">
                <a16:creationId xmlns:a16="http://schemas.microsoft.com/office/drawing/2014/main" id="{ACED7473-4BB8-592E-708D-CE03C6C44859}"/>
              </a:ext>
            </a:extLst>
          </p:cNvPr>
          <p:cNvPicPr>
            <a:picLocks noChangeAspect="1"/>
          </p:cNvPicPr>
          <p:nvPr/>
        </p:nvPicPr>
        <p:blipFill>
          <a:blip r:embed="rId3"/>
          <a:stretch>
            <a:fillRect/>
          </a:stretch>
        </p:blipFill>
        <p:spPr>
          <a:xfrm>
            <a:off x="7066343" y="718683"/>
            <a:ext cx="4203715" cy="5667768"/>
          </a:xfrm>
          <a:prstGeom prst="rect">
            <a:avLst/>
          </a:prstGeom>
          <a:ln>
            <a:solidFill>
              <a:schemeClr val="accent1"/>
            </a:solidFill>
          </a:ln>
        </p:spPr>
      </p:pic>
    </p:spTree>
    <p:extLst>
      <p:ext uri="{BB962C8B-B14F-4D97-AF65-F5344CB8AC3E}">
        <p14:creationId xmlns:p14="http://schemas.microsoft.com/office/powerpoint/2010/main" val="31994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6A3C-7324-084A-474D-AA8ACE04E744}"/>
              </a:ext>
            </a:extLst>
          </p:cNvPr>
          <p:cNvSpPr>
            <a:spLocks noGrp="1"/>
          </p:cNvSpPr>
          <p:nvPr>
            <p:ph type="title"/>
          </p:nvPr>
        </p:nvSpPr>
        <p:spPr/>
        <p:txBody>
          <a:bodyPr/>
          <a:lstStyle/>
          <a:p>
            <a:r>
              <a:rPr lang="en-US" dirty="0"/>
              <a:t>Performance Metrics</a:t>
            </a:r>
          </a:p>
        </p:txBody>
      </p:sp>
      <p:sp>
        <p:nvSpPr>
          <p:cNvPr id="4" name="Content Placeholder 3">
            <a:extLst>
              <a:ext uri="{FF2B5EF4-FFF2-40B4-BE49-F238E27FC236}">
                <a16:creationId xmlns:a16="http://schemas.microsoft.com/office/drawing/2014/main" id="{01D83013-5B3D-CF22-42BA-7392B656AF55}"/>
              </a:ext>
            </a:extLst>
          </p:cNvPr>
          <p:cNvSpPr>
            <a:spLocks noGrp="1"/>
          </p:cNvSpPr>
          <p:nvPr>
            <p:ph idx="1"/>
          </p:nvPr>
        </p:nvSpPr>
        <p:spPr>
          <a:xfrm>
            <a:off x="838200" y="1825625"/>
            <a:ext cx="4578927" cy="4351338"/>
          </a:xfrm>
        </p:spPr>
        <p:txBody>
          <a:bodyPr/>
          <a:lstStyle/>
          <a:p>
            <a:r>
              <a:rPr lang="en-US" dirty="0"/>
              <a:t>Magnitude of specific discharge in the center of the permeable feature</a:t>
            </a:r>
          </a:p>
          <a:p>
            <a:r>
              <a:rPr lang="en-US" dirty="0"/>
              <a:t>Angle of the specific discharge vector in the center of the model domain</a:t>
            </a:r>
          </a:p>
          <a:p>
            <a:r>
              <a:rPr lang="en-US" dirty="0"/>
              <a:t>Error in the rate of groundwater flow through the permeable layer</a:t>
            </a:r>
          </a:p>
        </p:txBody>
      </p:sp>
      <p:pic>
        <p:nvPicPr>
          <p:cNvPr id="3" name="Picture 2">
            <a:extLst>
              <a:ext uri="{FF2B5EF4-FFF2-40B4-BE49-F238E27FC236}">
                <a16:creationId xmlns:a16="http://schemas.microsoft.com/office/drawing/2014/main" id="{9FD6E865-FA1E-68A0-0407-F49AD71B3CE5}"/>
              </a:ext>
            </a:extLst>
          </p:cNvPr>
          <p:cNvPicPr>
            <a:picLocks noChangeAspect="1"/>
          </p:cNvPicPr>
          <p:nvPr/>
        </p:nvPicPr>
        <p:blipFill>
          <a:blip r:embed="rId2"/>
          <a:stretch>
            <a:fillRect/>
          </a:stretch>
        </p:blipFill>
        <p:spPr>
          <a:xfrm>
            <a:off x="5661111" y="1247775"/>
            <a:ext cx="4089400" cy="5245100"/>
          </a:xfrm>
          <a:prstGeom prst="rect">
            <a:avLst/>
          </a:prstGeom>
        </p:spPr>
      </p:pic>
      <p:sp>
        <p:nvSpPr>
          <p:cNvPr id="5" name="TextBox 4">
            <a:extLst>
              <a:ext uri="{FF2B5EF4-FFF2-40B4-BE49-F238E27FC236}">
                <a16:creationId xmlns:a16="http://schemas.microsoft.com/office/drawing/2014/main" id="{AE6F022A-1045-21D7-B1B5-79E1475AA6BE}"/>
              </a:ext>
            </a:extLst>
          </p:cNvPr>
          <p:cNvSpPr txBox="1"/>
          <p:nvPr/>
        </p:nvSpPr>
        <p:spPr>
          <a:xfrm>
            <a:off x="9994495" y="3168451"/>
            <a:ext cx="1359305"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 m/d</a:t>
            </a:r>
          </a:p>
        </p:txBody>
      </p:sp>
      <p:pic>
        <p:nvPicPr>
          <p:cNvPr id="7" name="Picture 6">
            <a:extLst>
              <a:ext uri="{FF2B5EF4-FFF2-40B4-BE49-F238E27FC236}">
                <a16:creationId xmlns:a16="http://schemas.microsoft.com/office/drawing/2014/main" id="{FD153DAC-58B5-5094-2D83-021E49594540}"/>
              </a:ext>
            </a:extLst>
          </p:cNvPr>
          <p:cNvPicPr>
            <a:picLocks noChangeAspect="1"/>
          </p:cNvPicPr>
          <p:nvPr/>
        </p:nvPicPr>
        <p:blipFill>
          <a:blip r:embed="rId3"/>
          <a:stretch>
            <a:fillRect/>
          </a:stretch>
        </p:blipFill>
        <p:spPr>
          <a:xfrm>
            <a:off x="2402916" y="365125"/>
            <a:ext cx="433714" cy="425039"/>
          </a:xfrm>
          <a:prstGeom prst="rect">
            <a:avLst/>
          </a:prstGeom>
        </p:spPr>
      </p:pic>
      <p:pic>
        <p:nvPicPr>
          <p:cNvPr id="8" name="Picture 7">
            <a:extLst>
              <a:ext uri="{FF2B5EF4-FFF2-40B4-BE49-F238E27FC236}">
                <a16:creationId xmlns:a16="http://schemas.microsoft.com/office/drawing/2014/main" id="{7026C71D-36BA-2AB5-D6FD-88033E2AE19B}"/>
              </a:ext>
            </a:extLst>
          </p:cNvPr>
          <p:cNvPicPr>
            <a:picLocks noChangeAspect="1"/>
          </p:cNvPicPr>
          <p:nvPr/>
        </p:nvPicPr>
        <p:blipFill>
          <a:blip r:embed="rId4"/>
          <a:stretch>
            <a:fillRect/>
          </a:stretch>
        </p:blipFill>
        <p:spPr>
          <a:xfrm>
            <a:off x="2847246" y="367072"/>
            <a:ext cx="451325" cy="419835"/>
          </a:xfrm>
          <a:prstGeom prst="rect">
            <a:avLst/>
          </a:prstGeom>
        </p:spPr>
      </p:pic>
      <p:pic>
        <p:nvPicPr>
          <p:cNvPr id="9" name="Picture 8">
            <a:extLst>
              <a:ext uri="{FF2B5EF4-FFF2-40B4-BE49-F238E27FC236}">
                <a16:creationId xmlns:a16="http://schemas.microsoft.com/office/drawing/2014/main" id="{37B0479E-BC9E-C5F3-4213-E77321E83E4B}"/>
              </a:ext>
            </a:extLst>
          </p:cNvPr>
          <p:cNvPicPr>
            <a:picLocks noChangeAspect="1"/>
          </p:cNvPicPr>
          <p:nvPr/>
        </p:nvPicPr>
        <p:blipFill>
          <a:blip r:embed="rId5"/>
          <a:stretch>
            <a:fillRect/>
          </a:stretch>
        </p:blipFill>
        <p:spPr>
          <a:xfrm>
            <a:off x="3279860" y="339102"/>
            <a:ext cx="520456" cy="451062"/>
          </a:xfrm>
          <a:prstGeom prst="rect">
            <a:avLst/>
          </a:prstGeom>
        </p:spPr>
      </p:pic>
      <p:pic>
        <p:nvPicPr>
          <p:cNvPr id="10" name="Picture 9">
            <a:extLst>
              <a:ext uri="{FF2B5EF4-FFF2-40B4-BE49-F238E27FC236}">
                <a16:creationId xmlns:a16="http://schemas.microsoft.com/office/drawing/2014/main" id="{2C9B4CEF-E6F9-FB7D-E41F-7940D82EC0ED}"/>
              </a:ext>
            </a:extLst>
          </p:cNvPr>
          <p:cNvPicPr>
            <a:picLocks noChangeAspect="1"/>
          </p:cNvPicPr>
          <p:nvPr/>
        </p:nvPicPr>
        <p:blipFill rotWithShape="1">
          <a:blip r:embed="rId3"/>
          <a:srcRect l="17231" t="20217" r="16152" b="17258"/>
          <a:stretch/>
        </p:blipFill>
        <p:spPr>
          <a:xfrm>
            <a:off x="11404328" y="3241659"/>
            <a:ext cx="288925" cy="265755"/>
          </a:xfrm>
          <a:prstGeom prst="rect">
            <a:avLst/>
          </a:prstGeom>
        </p:spPr>
      </p:pic>
      <p:pic>
        <p:nvPicPr>
          <p:cNvPr id="13" name="Picture 12">
            <a:extLst>
              <a:ext uri="{FF2B5EF4-FFF2-40B4-BE49-F238E27FC236}">
                <a16:creationId xmlns:a16="http://schemas.microsoft.com/office/drawing/2014/main" id="{CEB97AFD-2C79-0393-8EDE-98C918BA67E7}"/>
              </a:ext>
            </a:extLst>
          </p:cNvPr>
          <p:cNvPicPr>
            <a:picLocks noChangeAspect="1"/>
          </p:cNvPicPr>
          <p:nvPr/>
        </p:nvPicPr>
        <p:blipFill rotWithShape="1">
          <a:blip r:embed="rId3"/>
          <a:srcRect l="17231" t="20217" r="16152" b="17258"/>
          <a:stretch/>
        </p:blipFill>
        <p:spPr>
          <a:xfrm>
            <a:off x="11562862" y="3819047"/>
            <a:ext cx="288925" cy="265755"/>
          </a:xfrm>
          <a:prstGeom prst="rect">
            <a:avLst/>
          </a:prstGeom>
        </p:spPr>
      </p:pic>
      <p:pic>
        <p:nvPicPr>
          <p:cNvPr id="14" name="Picture 13">
            <a:extLst>
              <a:ext uri="{FF2B5EF4-FFF2-40B4-BE49-F238E27FC236}">
                <a16:creationId xmlns:a16="http://schemas.microsoft.com/office/drawing/2014/main" id="{E418564B-8433-34FA-D098-CADB3420C8AA}"/>
              </a:ext>
            </a:extLst>
          </p:cNvPr>
          <p:cNvPicPr>
            <a:picLocks noChangeAspect="1"/>
          </p:cNvPicPr>
          <p:nvPr/>
        </p:nvPicPr>
        <p:blipFill rotWithShape="1">
          <a:blip r:embed="rId3"/>
          <a:srcRect l="17231" t="20217" r="16152" b="17258"/>
          <a:stretch/>
        </p:blipFill>
        <p:spPr>
          <a:xfrm>
            <a:off x="11748312" y="4347963"/>
            <a:ext cx="288925" cy="265755"/>
          </a:xfrm>
          <a:prstGeom prst="rect">
            <a:avLst/>
          </a:prstGeom>
        </p:spPr>
      </p:pic>
      <p:sp>
        <p:nvSpPr>
          <p:cNvPr id="15" name="TextBox 14">
            <a:extLst>
              <a:ext uri="{FF2B5EF4-FFF2-40B4-BE49-F238E27FC236}">
                <a16:creationId xmlns:a16="http://schemas.microsoft.com/office/drawing/2014/main" id="{79DD964C-7DDA-8AA0-BA1E-F6388CE70170}"/>
              </a:ext>
            </a:extLst>
          </p:cNvPr>
          <p:cNvSpPr txBox="1"/>
          <p:nvPr/>
        </p:nvSpPr>
        <p:spPr>
          <a:xfrm>
            <a:off x="9928810" y="3753561"/>
            <a:ext cx="1634052" cy="369332"/>
          </a:xfrm>
          <a:prstGeom prst="rect">
            <a:avLst/>
          </a:prstGeom>
          <a:solidFill>
            <a:schemeClr val="bg1"/>
          </a:solidFill>
        </p:spPr>
        <p:txBody>
          <a:bodyPr wrap="square" rtlCol="0">
            <a:spAutoFit/>
          </a:bodyPr>
          <a:lstStyle/>
          <a:p>
            <a:r>
              <a:rPr lang="en-US" dirty="0"/>
              <a:t>𝛼</a:t>
            </a:r>
            <a:r>
              <a:rPr lang="en-US" baseline="-25000" dirty="0"/>
              <a:t>s</a:t>
            </a:r>
            <a:r>
              <a:rPr lang="en-US" dirty="0"/>
              <a:t> = 30 degrees</a:t>
            </a:r>
          </a:p>
        </p:txBody>
      </p:sp>
      <p:sp>
        <p:nvSpPr>
          <p:cNvPr id="16" name="TextBox 15">
            <a:extLst>
              <a:ext uri="{FF2B5EF4-FFF2-40B4-BE49-F238E27FC236}">
                <a16:creationId xmlns:a16="http://schemas.microsoft.com/office/drawing/2014/main" id="{A5D3B602-5644-254A-74B4-9911A2B26E15}"/>
              </a:ext>
            </a:extLst>
          </p:cNvPr>
          <p:cNvSpPr txBox="1"/>
          <p:nvPr/>
        </p:nvSpPr>
        <p:spPr>
          <a:xfrm>
            <a:off x="9994495" y="4283848"/>
            <a:ext cx="1685932"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1</a:t>
            </a:r>
          </a:p>
        </p:txBody>
      </p:sp>
    </p:spTree>
    <p:extLst>
      <p:ext uri="{BB962C8B-B14F-4D97-AF65-F5344CB8AC3E}">
        <p14:creationId xmlns:p14="http://schemas.microsoft.com/office/powerpoint/2010/main" val="3215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F0C4-5C0C-C19F-957F-7558D85AA599}"/>
              </a:ext>
            </a:extLst>
          </p:cNvPr>
          <p:cNvSpPr>
            <a:spLocks noGrp="1"/>
          </p:cNvSpPr>
          <p:nvPr>
            <p:ph type="title"/>
          </p:nvPr>
        </p:nvSpPr>
        <p:spPr/>
        <p:txBody>
          <a:bodyPr/>
          <a:lstStyle/>
          <a:p>
            <a:r>
              <a:rPr lang="en-US" dirty="0"/>
              <a:t>10-Degree Dip</a:t>
            </a:r>
          </a:p>
        </p:txBody>
      </p:sp>
      <p:pic>
        <p:nvPicPr>
          <p:cNvPr id="6" name="Picture 5">
            <a:extLst>
              <a:ext uri="{FF2B5EF4-FFF2-40B4-BE49-F238E27FC236}">
                <a16:creationId xmlns:a16="http://schemas.microsoft.com/office/drawing/2014/main" id="{E00FC8A0-35F9-0206-E6D4-0B6E2DB84BDF}"/>
              </a:ext>
            </a:extLst>
          </p:cNvPr>
          <p:cNvPicPr>
            <a:picLocks noChangeAspect="1"/>
          </p:cNvPicPr>
          <p:nvPr/>
        </p:nvPicPr>
        <p:blipFill rotWithShape="1">
          <a:blip r:embed="rId2"/>
          <a:srcRect t="6442"/>
          <a:stretch/>
        </p:blipFill>
        <p:spPr>
          <a:xfrm>
            <a:off x="2248715" y="1983441"/>
            <a:ext cx="4460744" cy="4251958"/>
          </a:xfrm>
          <a:prstGeom prst="rect">
            <a:avLst/>
          </a:prstGeom>
        </p:spPr>
      </p:pic>
      <p:sp>
        <p:nvSpPr>
          <p:cNvPr id="3" name="TextBox 2">
            <a:extLst>
              <a:ext uri="{FF2B5EF4-FFF2-40B4-BE49-F238E27FC236}">
                <a16:creationId xmlns:a16="http://schemas.microsoft.com/office/drawing/2014/main" id="{BDC44D60-DE0C-C6BB-AAEA-507319A1F6FF}"/>
              </a:ext>
            </a:extLst>
          </p:cNvPr>
          <p:cNvSpPr txBox="1"/>
          <p:nvPr/>
        </p:nvSpPr>
        <p:spPr>
          <a:xfrm>
            <a:off x="7552237" y="3110578"/>
            <a:ext cx="1683303"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1.02 m/d</a:t>
            </a:r>
          </a:p>
        </p:txBody>
      </p:sp>
      <p:pic>
        <p:nvPicPr>
          <p:cNvPr id="8" name="Picture 7">
            <a:extLst>
              <a:ext uri="{FF2B5EF4-FFF2-40B4-BE49-F238E27FC236}">
                <a16:creationId xmlns:a16="http://schemas.microsoft.com/office/drawing/2014/main" id="{6CC4F5E9-92DC-CA35-4FA3-CDE5AA990951}"/>
              </a:ext>
            </a:extLst>
          </p:cNvPr>
          <p:cNvPicPr>
            <a:picLocks noChangeAspect="1"/>
          </p:cNvPicPr>
          <p:nvPr/>
        </p:nvPicPr>
        <p:blipFill rotWithShape="1">
          <a:blip r:embed="rId3"/>
          <a:srcRect l="17231" t="20217" r="16152" b="17258"/>
          <a:stretch/>
        </p:blipFill>
        <p:spPr>
          <a:xfrm>
            <a:off x="9235540" y="3162924"/>
            <a:ext cx="288925" cy="265755"/>
          </a:xfrm>
          <a:prstGeom prst="rect">
            <a:avLst/>
          </a:prstGeom>
        </p:spPr>
      </p:pic>
      <p:pic>
        <p:nvPicPr>
          <p:cNvPr id="10" name="Picture 9">
            <a:extLst>
              <a:ext uri="{FF2B5EF4-FFF2-40B4-BE49-F238E27FC236}">
                <a16:creationId xmlns:a16="http://schemas.microsoft.com/office/drawing/2014/main" id="{C2DEA97F-057F-0464-D7CC-ED9066032E72}"/>
              </a:ext>
            </a:extLst>
          </p:cNvPr>
          <p:cNvPicPr>
            <a:picLocks noChangeAspect="1"/>
          </p:cNvPicPr>
          <p:nvPr/>
        </p:nvPicPr>
        <p:blipFill rotWithShape="1">
          <a:blip r:embed="rId3"/>
          <a:srcRect l="17231" t="20217" r="16152" b="17258"/>
          <a:stretch/>
        </p:blipFill>
        <p:spPr>
          <a:xfrm>
            <a:off x="9578154" y="4286419"/>
            <a:ext cx="288925" cy="265755"/>
          </a:xfrm>
          <a:prstGeom prst="rect">
            <a:avLst/>
          </a:prstGeom>
        </p:spPr>
      </p:pic>
      <p:sp>
        <p:nvSpPr>
          <p:cNvPr id="11" name="TextBox 10">
            <a:extLst>
              <a:ext uri="{FF2B5EF4-FFF2-40B4-BE49-F238E27FC236}">
                <a16:creationId xmlns:a16="http://schemas.microsoft.com/office/drawing/2014/main" id="{41839F85-B3CA-22E1-1A87-5104120E9B7B}"/>
              </a:ext>
            </a:extLst>
          </p:cNvPr>
          <p:cNvSpPr txBox="1"/>
          <p:nvPr/>
        </p:nvSpPr>
        <p:spPr>
          <a:xfrm>
            <a:off x="7486552" y="3695688"/>
            <a:ext cx="1958146" cy="369332"/>
          </a:xfrm>
          <a:prstGeom prst="rect">
            <a:avLst/>
          </a:prstGeom>
          <a:solidFill>
            <a:schemeClr val="bg1"/>
          </a:solidFill>
        </p:spPr>
        <p:txBody>
          <a:bodyPr wrap="square" rtlCol="0">
            <a:spAutoFit/>
          </a:bodyPr>
          <a:lstStyle/>
          <a:p>
            <a:r>
              <a:rPr lang="en-US" dirty="0"/>
              <a:t>𝛼</a:t>
            </a:r>
            <a:r>
              <a:rPr lang="en-US" baseline="-25000" dirty="0"/>
              <a:t>s</a:t>
            </a:r>
            <a:r>
              <a:rPr lang="en-US" dirty="0"/>
              <a:t> = 0.2 degrees</a:t>
            </a:r>
          </a:p>
        </p:txBody>
      </p:sp>
      <p:sp>
        <p:nvSpPr>
          <p:cNvPr id="14" name="TextBox 13">
            <a:extLst>
              <a:ext uri="{FF2B5EF4-FFF2-40B4-BE49-F238E27FC236}">
                <a16:creationId xmlns:a16="http://schemas.microsoft.com/office/drawing/2014/main" id="{798A316F-547A-C46F-6F4D-D3AA6D3298C3}"/>
              </a:ext>
            </a:extLst>
          </p:cNvPr>
          <p:cNvSpPr txBox="1"/>
          <p:nvPr/>
        </p:nvSpPr>
        <p:spPr>
          <a:xfrm>
            <a:off x="7486551" y="4229009"/>
            <a:ext cx="2073617"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0.02</a:t>
            </a:r>
          </a:p>
        </p:txBody>
      </p:sp>
      <p:pic>
        <p:nvPicPr>
          <p:cNvPr id="15" name="Picture 14">
            <a:extLst>
              <a:ext uri="{FF2B5EF4-FFF2-40B4-BE49-F238E27FC236}">
                <a16:creationId xmlns:a16="http://schemas.microsoft.com/office/drawing/2014/main" id="{101203CB-31AB-0819-F1C3-4C9B982EA832}"/>
              </a:ext>
            </a:extLst>
          </p:cNvPr>
          <p:cNvPicPr>
            <a:picLocks noChangeAspect="1"/>
          </p:cNvPicPr>
          <p:nvPr/>
        </p:nvPicPr>
        <p:blipFill rotWithShape="1">
          <a:blip r:embed="rId4"/>
          <a:srcRect l="20439" t="18119" r="16492" b="16856"/>
          <a:stretch/>
        </p:blipFill>
        <p:spPr>
          <a:xfrm>
            <a:off x="9280575" y="3733703"/>
            <a:ext cx="328246" cy="293302"/>
          </a:xfrm>
          <a:prstGeom prst="rect">
            <a:avLst/>
          </a:prstGeom>
        </p:spPr>
      </p:pic>
    </p:spTree>
    <p:extLst>
      <p:ext uri="{BB962C8B-B14F-4D97-AF65-F5344CB8AC3E}">
        <p14:creationId xmlns:p14="http://schemas.microsoft.com/office/powerpoint/2010/main" val="201171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F0C4-5C0C-C19F-957F-7558D85AA599}"/>
              </a:ext>
            </a:extLst>
          </p:cNvPr>
          <p:cNvSpPr>
            <a:spLocks noGrp="1"/>
          </p:cNvSpPr>
          <p:nvPr>
            <p:ph type="title"/>
          </p:nvPr>
        </p:nvSpPr>
        <p:spPr/>
        <p:txBody>
          <a:bodyPr/>
          <a:lstStyle/>
          <a:p>
            <a:r>
              <a:rPr lang="en-US" dirty="0"/>
              <a:t>30-Degree Dip</a:t>
            </a:r>
          </a:p>
        </p:txBody>
      </p:sp>
      <p:pic>
        <p:nvPicPr>
          <p:cNvPr id="7" name="Picture 6">
            <a:extLst>
              <a:ext uri="{FF2B5EF4-FFF2-40B4-BE49-F238E27FC236}">
                <a16:creationId xmlns:a16="http://schemas.microsoft.com/office/drawing/2014/main" id="{5F99D41C-2733-B5BF-8518-AADF93ECFEF7}"/>
              </a:ext>
            </a:extLst>
          </p:cNvPr>
          <p:cNvPicPr>
            <a:picLocks noChangeAspect="1"/>
          </p:cNvPicPr>
          <p:nvPr/>
        </p:nvPicPr>
        <p:blipFill rotWithShape="1">
          <a:blip r:embed="rId2"/>
          <a:srcRect t="6258"/>
          <a:stretch/>
        </p:blipFill>
        <p:spPr>
          <a:xfrm>
            <a:off x="2020353" y="1527772"/>
            <a:ext cx="4864100" cy="5154958"/>
          </a:xfrm>
          <a:prstGeom prst="rect">
            <a:avLst/>
          </a:prstGeom>
        </p:spPr>
      </p:pic>
      <p:sp>
        <p:nvSpPr>
          <p:cNvPr id="3" name="TextBox 2">
            <a:extLst>
              <a:ext uri="{FF2B5EF4-FFF2-40B4-BE49-F238E27FC236}">
                <a16:creationId xmlns:a16="http://schemas.microsoft.com/office/drawing/2014/main" id="{2558E169-F1D4-7272-E60D-5D879053661C}"/>
              </a:ext>
            </a:extLst>
          </p:cNvPr>
          <p:cNvSpPr txBox="1"/>
          <p:nvPr/>
        </p:nvSpPr>
        <p:spPr>
          <a:xfrm>
            <a:off x="7552237" y="3110578"/>
            <a:ext cx="1689299" cy="369332"/>
          </a:xfrm>
          <a:prstGeom prst="rect">
            <a:avLst/>
          </a:prstGeom>
          <a:solidFill>
            <a:schemeClr val="bg1"/>
          </a:solidFill>
        </p:spPr>
        <p:txBody>
          <a:bodyPr wrap="square" rtlCol="0">
            <a:spAutoFit/>
          </a:bodyPr>
          <a:lstStyle/>
          <a:p>
            <a:r>
              <a:rPr lang="en-US" dirty="0"/>
              <a:t>|</a:t>
            </a:r>
            <a:r>
              <a:rPr lang="en-US" dirty="0" err="1"/>
              <a:t>q</a:t>
            </a:r>
            <a:r>
              <a:rPr lang="en-US" baseline="-25000" dirty="0" err="1"/>
              <a:t>s</a:t>
            </a:r>
            <a:r>
              <a:rPr lang="en-US" dirty="0"/>
              <a:t>| = 1.15 m/d</a:t>
            </a:r>
          </a:p>
        </p:txBody>
      </p:sp>
      <p:sp>
        <p:nvSpPr>
          <p:cNvPr id="10" name="TextBox 9">
            <a:extLst>
              <a:ext uri="{FF2B5EF4-FFF2-40B4-BE49-F238E27FC236}">
                <a16:creationId xmlns:a16="http://schemas.microsoft.com/office/drawing/2014/main" id="{14C7670D-714E-4B87-E38A-2A4CB1A31C5A}"/>
              </a:ext>
            </a:extLst>
          </p:cNvPr>
          <p:cNvSpPr txBox="1"/>
          <p:nvPr/>
        </p:nvSpPr>
        <p:spPr>
          <a:xfrm>
            <a:off x="7486552" y="3695688"/>
            <a:ext cx="1958146" cy="369332"/>
          </a:xfrm>
          <a:prstGeom prst="rect">
            <a:avLst/>
          </a:prstGeom>
          <a:solidFill>
            <a:schemeClr val="bg1"/>
          </a:solidFill>
        </p:spPr>
        <p:txBody>
          <a:bodyPr wrap="square" rtlCol="0">
            <a:spAutoFit/>
          </a:bodyPr>
          <a:lstStyle/>
          <a:p>
            <a:r>
              <a:rPr lang="en-US" dirty="0"/>
              <a:t>𝛼</a:t>
            </a:r>
            <a:r>
              <a:rPr lang="en-US" baseline="-25000" dirty="0"/>
              <a:t>s</a:t>
            </a:r>
            <a:r>
              <a:rPr lang="en-US" dirty="0"/>
              <a:t> = 0.4 degrees</a:t>
            </a:r>
          </a:p>
        </p:txBody>
      </p:sp>
      <p:sp>
        <p:nvSpPr>
          <p:cNvPr id="12" name="TextBox 11">
            <a:extLst>
              <a:ext uri="{FF2B5EF4-FFF2-40B4-BE49-F238E27FC236}">
                <a16:creationId xmlns:a16="http://schemas.microsoft.com/office/drawing/2014/main" id="{3E362521-B73D-CEF1-C27E-013E28BBED67}"/>
              </a:ext>
            </a:extLst>
          </p:cNvPr>
          <p:cNvSpPr txBox="1"/>
          <p:nvPr/>
        </p:nvSpPr>
        <p:spPr>
          <a:xfrm>
            <a:off x="7486551" y="4229009"/>
            <a:ext cx="2073617" cy="369332"/>
          </a:xfrm>
          <a:prstGeom prst="rect">
            <a:avLst/>
          </a:prstGeom>
          <a:solidFill>
            <a:schemeClr val="bg1"/>
          </a:solidFill>
        </p:spPr>
        <p:txBody>
          <a:bodyPr wrap="square" rtlCol="0">
            <a:spAutoFit/>
          </a:bodyPr>
          <a:lstStyle/>
          <a:p>
            <a:r>
              <a:rPr lang="en-US" dirty="0"/>
              <a:t>(Q</a:t>
            </a:r>
            <a:r>
              <a:rPr lang="en-US" baseline="-25000" dirty="0"/>
              <a:t>s</a:t>
            </a:r>
            <a:r>
              <a:rPr lang="en-US" dirty="0"/>
              <a:t> - </a:t>
            </a:r>
            <a:r>
              <a:rPr lang="en-US" dirty="0" err="1"/>
              <a:t>Q</a:t>
            </a:r>
            <a:r>
              <a:rPr lang="en-US" baseline="-25000" dirty="0" err="1"/>
              <a:t>a</a:t>
            </a:r>
            <a:r>
              <a:rPr lang="en-US" baseline="-25000" dirty="0"/>
              <a:t> </a:t>
            </a:r>
            <a:r>
              <a:rPr lang="en-US" dirty="0"/>
              <a:t>)/ </a:t>
            </a:r>
            <a:r>
              <a:rPr lang="en-US" dirty="0" err="1"/>
              <a:t>Q</a:t>
            </a:r>
            <a:r>
              <a:rPr lang="en-US" baseline="-25000" dirty="0" err="1"/>
              <a:t>a</a:t>
            </a:r>
            <a:r>
              <a:rPr lang="en-US" dirty="0"/>
              <a:t> = 0.18</a:t>
            </a:r>
          </a:p>
        </p:txBody>
      </p:sp>
      <p:pic>
        <p:nvPicPr>
          <p:cNvPr id="13" name="Picture 12">
            <a:extLst>
              <a:ext uri="{FF2B5EF4-FFF2-40B4-BE49-F238E27FC236}">
                <a16:creationId xmlns:a16="http://schemas.microsoft.com/office/drawing/2014/main" id="{66F450C9-FB62-7F78-5212-9072D8DDEFD7}"/>
              </a:ext>
            </a:extLst>
          </p:cNvPr>
          <p:cNvPicPr>
            <a:picLocks noChangeAspect="1"/>
          </p:cNvPicPr>
          <p:nvPr/>
        </p:nvPicPr>
        <p:blipFill>
          <a:blip r:embed="rId3"/>
          <a:stretch>
            <a:fillRect/>
          </a:stretch>
        </p:blipFill>
        <p:spPr>
          <a:xfrm>
            <a:off x="9212173" y="3087423"/>
            <a:ext cx="451325" cy="419835"/>
          </a:xfrm>
          <a:prstGeom prst="rect">
            <a:avLst/>
          </a:prstGeom>
        </p:spPr>
      </p:pic>
      <p:pic>
        <p:nvPicPr>
          <p:cNvPr id="14" name="Picture 13">
            <a:extLst>
              <a:ext uri="{FF2B5EF4-FFF2-40B4-BE49-F238E27FC236}">
                <a16:creationId xmlns:a16="http://schemas.microsoft.com/office/drawing/2014/main" id="{77693D6B-5ECA-11EA-8D15-C7D5951F7236}"/>
              </a:ext>
            </a:extLst>
          </p:cNvPr>
          <p:cNvPicPr>
            <a:picLocks noChangeAspect="1"/>
          </p:cNvPicPr>
          <p:nvPr/>
        </p:nvPicPr>
        <p:blipFill>
          <a:blip r:embed="rId3"/>
          <a:stretch>
            <a:fillRect/>
          </a:stretch>
        </p:blipFill>
        <p:spPr>
          <a:xfrm>
            <a:off x="9481274" y="4207974"/>
            <a:ext cx="451325" cy="419835"/>
          </a:xfrm>
          <a:prstGeom prst="rect">
            <a:avLst/>
          </a:prstGeom>
        </p:spPr>
      </p:pic>
      <p:pic>
        <p:nvPicPr>
          <p:cNvPr id="15" name="Picture 14">
            <a:extLst>
              <a:ext uri="{FF2B5EF4-FFF2-40B4-BE49-F238E27FC236}">
                <a16:creationId xmlns:a16="http://schemas.microsoft.com/office/drawing/2014/main" id="{8D6E486F-12A7-2EDE-695F-F039591949B6}"/>
              </a:ext>
            </a:extLst>
          </p:cNvPr>
          <p:cNvPicPr>
            <a:picLocks noChangeAspect="1"/>
          </p:cNvPicPr>
          <p:nvPr/>
        </p:nvPicPr>
        <p:blipFill rotWithShape="1">
          <a:blip r:embed="rId4"/>
          <a:srcRect l="20439" t="18119" r="16492" b="16856"/>
          <a:stretch/>
        </p:blipFill>
        <p:spPr>
          <a:xfrm>
            <a:off x="9421309" y="3733703"/>
            <a:ext cx="328246" cy="293302"/>
          </a:xfrm>
          <a:prstGeom prst="rect">
            <a:avLst/>
          </a:prstGeom>
        </p:spPr>
      </p:pic>
    </p:spTree>
    <p:extLst>
      <p:ext uri="{BB962C8B-B14F-4D97-AF65-F5344CB8AC3E}">
        <p14:creationId xmlns:p14="http://schemas.microsoft.com/office/powerpoint/2010/main" val="26191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39D0-9E9B-D595-5DD9-6AE7EE65CFA2}"/>
              </a:ext>
            </a:extLst>
          </p:cNvPr>
          <p:cNvSpPr>
            <a:spLocks noGrp="1"/>
          </p:cNvSpPr>
          <p:nvPr>
            <p:ph type="title"/>
          </p:nvPr>
        </p:nvSpPr>
        <p:spPr/>
        <p:txBody>
          <a:bodyPr/>
          <a:lstStyle/>
          <a:p>
            <a:r>
              <a:rPr lang="en-US" dirty="0"/>
              <a:t>Flux Approximations in MODFLOW</a:t>
            </a:r>
          </a:p>
        </p:txBody>
      </p:sp>
      <p:sp>
        <p:nvSpPr>
          <p:cNvPr id="3" name="Content Placeholder 2">
            <a:extLst>
              <a:ext uri="{FF2B5EF4-FFF2-40B4-BE49-F238E27FC236}">
                <a16:creationId xmlns:a16="http://schemas.microsoft.com/office/drawing/2014/main" id="{4A1C937A-538D-6C0F-2769-58CC38C3D6E3}"/>
              </a:ext>
            </a:extLst>
          </p:cNvPr>
          <p:cNvSpPr>
            <a:spLocks noGrp="1"/>
          </p:cNvSpPr>
          <p:nvPr>
            <p:ph idx="1"/>
          </p:nvPr>
        </p:nvSpPr>
        <p:spPr/>
        <p:txBody>
          <a:bodyPr/>
          <a:lstStyle/>
          <a:p>
            <a:r>
              <a:rPr lang="en-US" dirty="0"/>
              <a:t>MODFLOW 6 has two different ways to calculate the flow between two cells:</a:t>
            </a:r>
          </a:p>
          <a:p>
            <a:pPr lvl="1"/>
            <a:r>
              <a:rPr lang="en-US" dirty="0"/>
              <a:t>Two-point “standard” flux approximation (standard)</a:t>
            </a:r>
          </a:p>
          <a:p>
            <a:pPr lvl="1"/>
            <a:r>
              <a:rPr lang="en-US" dirty="0"/>
              <a:t>Multi-point XT3D flux approximation (XT3D)</a:t>
            </a:r>
          </a:p>
        </p:txBody>
      </p:sp>
      <p:pic>
        <p:nvPicPr>
          <p:cNvPr id="4" name="Picture 3">
            <a:extLst>
              <a:ext uri="{FF2B5EF4-FFF2-40B4-BE49-F238E27FC236}">
                <a16:creationId xmlns:a16="http://schemas.microsoft.com/office/drawing/2014/main" id="{63A5B898-1BF9-275A-6A53-CE9211B4675F}"/>
              </a:ext>
            </a:extLst>
          </p:cNvPr>
          <p:cNvPicPr>
            <a:picLocks noChangeAspect="1"/>
          </p:cNvPicPr>
          <p:nvPr/>
        </p:nvPicPr>
        <p:blipFill>
          <a:blip r:embed="rId3"/>
          <a:stretch>
            <a:fillRect/>
          </a:stretch>
        </p:blipFill>
        <p:spPr>
          <a:xfrm>
            <a:off x="2568307" y="4321331"/>
            <a:ext cx="2280987" cy="1544555"/>
          </a:xfrm>
          <a:prstGeom prst="rect">
            <a:avLst/>
          </a:prstGeom>
        </p:spPr>
      </p:pic>
      <p:pic>
        <p:nvPicPr>
          <p:cNvPr id="5" name="Picture 4">
            <a:extLst>
              <a:ext uri="{FF2B5EF4-FFF2-40B4-BE49-F238E27FC236}">
                <a16:creationId xmlns:a16="http://schemas.microsoft.com/office/drawing/2014/main" id="{8901187B-558C-B3E1-EA2A-FE353F798E5E}"/>
              </a:ext>
            </a:extLst>
          </p:cNvPr>
          <p:cNvPicPr>
            <a:picLocks noChangeAspect="1"/>
          </p:cNvPicPr>
          <p:nvPr/>
        </p:nvPicPr>
        <p:blipFill>
          <a:blip r:embed="rId4"/>
          <a:stretch>
            <a:fillRect/>
          </a:stretch>
        </p:blipFill>
        <p:spPr>
          <a:xfrm>
            <a:off x="6202028" y="3790938"/>
            <a:ext cx="2078958" cy="2300539"/>
          </a:xfrm>
          <a:prstGeom prst="rect">
            <a:avLst/>
          </a:prstGeom>
        </p:spPr>
      </p:pic>
    </p:spTree>
    <p:extLst>
      <p:ext uri="{BB962C8B-B14F-4D97-AF65-F5344CB8AC3E}">
        <p14:creationId xmlns:p14="http://schemas.microsoft.com/office/powerpoint/2010/main" val="340514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3E6B-2C6F-FC42-DFCC-0747960AF7B3}"/>
              </a:ext>
            </a:extLst>
          </p:cNvPr>
          <p:cNvSpPr>
            <a:spLocks noGrp="1"/>
          </p:cNvSpPr>
          <p:nvPr>
            <p:ph type="title"/>
          </p:nvPr>
        </p:nvSpPr>
        <p:spPr/>
        <p:txBody>
          <a:bodyPr/>
          <a:lstStyle/>
          <a:p>
            <a:r>
              <a:rPr lang="en-US" dirty="0"/>
              <a:t>Two-Point Flux Approximation</a:t>
            </a:r>
          </a:p>
        </p:txBody>
      </p:sp>
      <p:sp>
        <p:nvSpPr>
          <p:cNvPr id="3" name="Content Placeholder 2">
            <a:extLst>
              <a:ext uri="{FF2B5EF4-FFF2-40B4-BE49-F238E27FC236}">
                <a16:creationId xmlns:a16="http://schemas.microsoft.com/office/drawing/2014/main" id="{51A7F6D1-AAC8-B635-36E4-A2E8E3AD9155}"/>
              </a:ext>
            </a:extLst>
          </p:cNvPr>
          <p:cNvSpPr>
            <a:spLocks noGrp="1"/>
          </p:cNvSpPr>
          <p:nvPr>
            <p:ph idx="1"/>
          </p:nvPr>
        </p:nvSpPr>
        <p:spPr/>
        <p:txBody>
          <a:bodyPr/>
          <a:lstStyle/>
          <a:p>
            <a:r>
              <a:rPr lang="en-US" dirty="0"/>
              <a:t>Flow between cells is calculated using the head difference between the two cells</a:t>
            </a:r>
          </a:p>
          <a:p>
            <a:r>
              <a:rPr lang="en-US" dirty="0"/>
              <a:t>Standard two-point approach works well for most problems</a:t>
            </a:r>
          </a:p>
        </p:txBody>
      </p:sp>
      <p:pic>
        <p:nvPicPr>
          <p:cNvPr id="4" name="Picture 3">
            <a:extLst>
              <a:ext uri="{FF2B5EF4-FFF2-40B4-BE49-F238E27FC236}">
                <a16:creationId xmlns:a16="http://schemas.microsoft.com/office/drawing/2014/main" id="{82D8A318-D1B0-DD58-4A0E-1E22E1A9630A}"/>
              </a:ext>
            </a:extLst>
          </p:cNvPr>
          <p:cNvPicPr>
            <a:picLocks noChangeAspect="1"/>
          </p:cNvPicPr>
          <p:nvPr/>
        </p:nvPicPr>
        <p:blipFill>
          <a:blip r:embed="rId3"/>
          <a:stretch>
            <a:fillRect/>
          </a:stretch>
        </p:blipFill>
        <p:spPr>
          <a:xfrm>
            <a:off x="5746772" y="3429000"/>
            <a:ext cx="4657204" cy="3125972"/>
          </a:xfrm>
          <a:prstGeom prst="rect">
            <a:avLst/>
          </a:prstGeom>
        </p:spPr>
      </p:pic>
      <p:pic>
        <p:nvPicPr>
          <p:cNvPr id="5" name="Picture 4">
            <a:extLst>
              <a:ext uri="{FF2B5EF4-FFF2-40B4-BE49-F238E27FC236}">
                <a16:creationId xmlns:a16="http://schemas.microsoft.com/office/drawing/2014/main" id="{536BB380-0115-84D0-C7BF-916793C66E3C}"/>
              </a:ext>
            </a:extLst>
          </p:cNvPr>
          <p:cNvPicPr>
            <a:picLocks noChangeAspect="1"/>
          </p:cNvPicPr>
          <p:nvPr/>
        </p:nvPicPr>
        <p:blipFill>
          <a:blip r:embed="rId4"/>
          <a:stretch>
            <a:fillRect/>
          </a:stretch>
        </p:blipFill>
        <p:spPr>
          <a:xfrm>
            <a:off x="2219886" y="4425893"/>
            <a:ext cx="3359727" cy="669636"/>
          </a:xfrm>
          <a:prstGeom prst="rect">
            <a:avLst/>
          </a:prstGeom>
        </p:spPr>
      </p:pic>
    </p:spTree>
    <p:extLst>
      <p:ext uri="{BB962C8B-B14F-4D97-AF65-F5344CB8AC3E}">
        <p14:creationId xmlns:p14="http://schemas.microsoft.com/office/powerpoint/2010/main" val="2370681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16917</TotalTime>
  <Words>1023</Words>
  <Application>Microsoft Macintosh PowerPoint</Application>
  <PresentationFormat>Widescreen</PresentationFormat>
  <Paragraphs>115</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Secrets to Modeling Groundwater Flow through Dipping Hydrogeologic Layers</vt:lpstr>
      <vt:lpstr>Approaches for Representing Dipping Layers</vt:lpstr>
      <vt:lpstr>Problems with Vertically Offset Cells</vt:lpstr>
      <vt:lpstr>Example</vt:lpstr>
      <vt:lpstr>Performance Metrics</vt:lpstr>
      <vt:lpstr>10-Degree Dip</vt:lpstr>
      <vt:lpstr>30-Degree Dip</vt:lpstr>
      <vt:lpstr>Flux Approximations in MODFLOW</vt:lpstr>
      <vt:lpstr>Two-Point Flux Approximation</vt:lpstr>
      <vt:lpstr>Multi-Point XT3D Flux Approximation</vt:lpstr>
      <vt:lpstr>Multi-Point XT3D: 10-Degree Dip</vt:lpstr>
      <vt:lpstr>Multi-Point XT3D: 30-Degree Dip</vt:lpstr>
      <vt:lpstr>Grid Connectivity</vt:lpstr>
      <vt:lpstr>Discretization Types in MODFLOW 6</vt:lpstr>
      <vt:lpstr>Python Dis2Disu Converter</vt:lpstr>
      <vt:lpstr>Multi-Point XT3D – Fully Connected Grid</vt:lpstr>
      <vt:lpstr>Results Summary: 30-Degree Dip</vt:lpstr>
      <vt:lpstr>What about Standard Two-Point Approximation with Full Connectivity?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FloPy, a Python package for creating, running, and post-processing MODFLOW-based models</dc:title>
  <dc:creator>Langevin, Christian D</dc:creator>
  <cp:lastModifiedBy>Langevin, Christian D</cp:lastModifiedBy>
  <cp:revision>142</cp:revision>
  <dcterms:created xsi:type="dcterms:W3CDTF">2023-04-17T13:04:41Z</dcterms:created>
  <dcterms:modified xsi:type="dcterms:W3CDTF">2023-11-29T11:30:02Z</dcterms:modified>
</cp:coreProperties>
</file>